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F41"/>
    <a:srgbClr val="9BD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F1FB0-7593-49C5-821D-B0B47621F83C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00DB-2967-47F9-8408-8E0B7338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8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D00DB-2967-47F9-8408-8E0B7338E0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823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8516-6AB8-48ED-AF83-942F165F4CF9}" type="datetimeFigureOut">
              <a:rPr lang="en-GB" smtClean="0"/>
              <a:pPr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B0DE-47F9-4E9D-95EB-E862129349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own Arrow 69"/>
          <p:cNvSpPr/>
          <p:nvPr/>
        </p:nvSpPr>
        <p:spPr>
          <a:xfrm>
            <a:off x="1959311" y="2275630"/>
            <a:ext cx="402829" cy="143592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Down Arrow 68"/>
          <p:cNvSpPr/>
          <p:nvPr/>
        </p:nvSpPr>
        <p:spPr>
          <a:xfrm>
            <a:off x="3699003" y="2321506"/>
            <a:ext cx="402829" cy="139005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Down Arrow 74"/>
          <p:cNvSpPr/>
          <p:nvPr/>
        </p:nvSpPr>
        <p:spPr>
          <a:xfrm rot="18722405" flipH="1">
            <a:off x="3605179" y="4379520"/>
            <a:ext cx="402829" cy="7701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Down Arrow 128"/>
          <p:cNvSpPr/>
          <p:nvPr/>
        </p:nvSpPr>
        <p:spPr>
          <a:xfrm>
            <a:off x="3125540" y="4603448"/>
            <a:ext cx="402829" cy="456418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Down Arrow 127"/>
          <p:cNvSpPr/>
          <p:nvPr/>
        </p:nvSpPr>
        <p:spPr>
          <a:xfrm rot="2612003">
            <a:off x="2684628" y="4384715"/>
            <a:ext cx="402829" cy="7482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Down Arrow 125"/>
          <p:cNvSpPr/>
          <p:nvPr/>
        </p:nvSpPr>
        <p:spPr>
          <a:xfrm>
            <a:off x="6606195" y="3368457"/>
            <a:ext cx="402829" cy="3430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Down Arrow 126"/>
          <p:cNvSpPr/>
          <p:nvPr/>
        </p:nvSpPr>
        <p:spPr>
          <a:xfrm>
            <a:off x="5018657" y="999719"/>
            <a:ext cx="402829" cy="34309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2336609" y="7533"/>
            <a:ext cx="659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Redundancies High Level Process Map</a:t>
            </a:r>
            <a:endParaRPr lang="en-GB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4" name="Picture 1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42"/>
            <a:ext cx="1559819" cy="7467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55884" y="54569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779912" y="443090"/>
            <a:ext cx="2880320" cy="628740"/>
            <a:chOff x="4711582" y="765153"/>
            <a:chExt cx="1365041" cy="503768"/>
          </a:xfrm>
        </p:grpSpPr>
        <p:sp>
          <p:nvSpPr>
            <p:cNvPr id="7" name="Rectangle 6"/>
            <p:cNvSpPr/>
            <p:nvPr/>
          </p:nvSpPr>
          <p:spPr>
            <a:xfrm>
              <a:off x="4711582" y="765153"/>
              <a:ext cx="1365041" cy="503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  <a:p>
              <a:pPr algn="ctr"/>
              <a:r>
                <a:rPr lang="en-GB" sz="1600" dirty="0" smtClean="0"/>
                <a:t>NISRA - ELMS</a:t>
              </a:r>
              <a:endParaRPr lang="en-GB" sz="1600" dirty="0"/>
            </a:p>
            <a:p>
              <a:pPr algn="ctr"/>
              <a:endParaRPr lang="en-GB" sz="700" dirty="0" smtClean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65661" y="988871"/>
              <a:ext cx="1256883" cy="25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HR1 Forms sent from businesses to NISRA ELMS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931973" y="2401018"/>
            <a:ext cx="3722821" cy="1011860"/>
            <a:chOff x="5606998" y="3092752"/>
            <a:chExt cx="3042042" cy="1011860"/>
          </a:xfrm>
        </p:grpSpPr>
        <p:sp>
          <p:nvSpPr>
            <p:cNvPr id="42" name="Rectangle 41"/>
            <p:cNvSpPr/>
            <p:nvPr/>
          </p:nvSpPr>
          <p:spPr>
            <a:xfrm>
              <a:off x="5606998" y="3092752"/>
              <a:ext cx="3042042" cy="1011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  <a:p>
              <a:pPr algn="ctr"/>
              <a:r>
                <a:rPr lang="en-GB" sz="1600" dirty="0" smtClean="0"/>
                <a:t>Outputs</a:t>
              </a:r>
            </a:p>
            <a:p>
              <a:pPr algn="ctr"/>
              <a:endParaRPr lang="en-GB" sz="2400" dirty="0"/>
            </a:p>
            <a:p>
              <a:pPr algn="ctr"/>
              <a:endParaRPr lang="en-GB" dirty="0" smtClean="0"/>
            </a:p>
            <a:p>
              <a:pPr algn="ctr"/>
              <a:endParaRPr lang="en-GB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678173" y="3444777"/>
              <a:ext cx="876185" cy="6163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Proposed redundancies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606569" y="3446119"/>
              <a:ext cx="1004637" cy="6074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Confirmed redundancies by geography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403648" y="3733550"/>
            <a:ext cx="3460549" cy="912355"/>
            <a:chOff x="1742555" y="4276051"/>
            <a:chExt cx="3161684" cy="912355"/>
          </a:xfrm>
        </p:grpSpPr>
        <p:sp>
          <p:nvSpPr>
            <p:cNvPr id="53" name="Rectangle 52"/>
            <p:cNvSpPr/>
            <p:nvPr/>
          </p:nvSpPr>
          <p:spPr>
            <a:xfrm>
              <a:off x="1742555" y="4276051"/>
              <a:ext cx="3161684" cy="9123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Microdata</a:t>
              </a:r>
            </a:p>
            <a:p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34813" y="4585322"/>
              <a:ext cx="1383140" cy="56062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HR1s sent to key users in DfE and DfC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278543" y="4585323"/>
              <a:ext cx="1546109" cy="5606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Weekly summary sent to key users in DfE, DfC and ELMS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39657" y="3728288"/>
            <a:ext cx="3694369" cy="917617"/>
            <a:chOff x="6195841" y="4276050"/>
            <a:chExt cx="2164901" cy="917617"/>
          </a:xfrm>
        </p:grpSpPr>
        <p:sp>
          <p:nvSpPr>
            <p:cNvPr id="66" name="Rectangle 65"/>
            <p:cNvSpPr/>
            <p:nvPr/>
          </p:nvSpPr>
          <p:spPr>
            <a:xfrm>
              <a:off x="6195841" y="4276050"/>
              <a:ext cx="2164901" cy="9176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Summary Statistics</a:t>
              </a:r>
            </a:p>
            <a:p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230053" y="4590583"/>
              <a:ext cx="786186" cy="56062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Labour Market Report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049257" y="4590582"/>
              <a:ext cx="623369" cy="56062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NISRA website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705644" y="4590583"/>
              <a:ext cx="610878" cy="56062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NINIS website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403648" y="6118776"/>
            <a:ext cx="7239356" cy="669776"/>
            <a:chOff x="2051327" y="5961421"/>
            <a:chExt cx="6597714" cy="669776"/>
          </a:xfrm>
        </p:grpSpPr>
        <p:sp>
          <p:nvSpPr>
            <p:cNvPr id="54" name="Rectangle 53"/>
            <p:cNvSpPr/>
            <p:nvPr/>
          </p:nvSpPr>
          <p:spPr>
            <a:xfrm>
              <a:off x="2051327" y="5961421"/>
              <a:ext cx="6597714" cy="6697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User Engagement</a:t>
              </a:r>
            </a:p>
            <a:p>
              <a:endParaRPr lang="en-GB" sz="500" dirty="0"/>
            </a:p>
            <a:p>
              <a:pPr algn="ctr"/>
              <a:endParaRPr lang="en-GB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638035" y="6304445"/>
              <a:ext cx="1229607" cy="2940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Liaising with key users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914313" y="6304445"/>
              <a:ext cx="2062009" cy="29085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Labour </a:t>
              </a:r>
              <a:r>
                <a:rPr lang="en-GB" sz="1000" dirty="0"/>
                <a:t>Market Statistics User Group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030855" y="6307010"/>
              <a:ext cx="1563652" cy="2882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Labour Market User Surveys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080604" y="6304445"/>
              <a:ext cx="1502897" cy="2940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Redundancy Review Project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399851" y="5075658"/>
            <a:ext cx="1295074" cy="916491"/>
            <a:chOff x="5828583" y="5095719"/>
            <a:chExt cx="1118101" cy="780843"/>
          </a:xfrm>
        </p:grpSpPr>
        <p:sp>
          <p:nvSpPr>
            <p:cNvPr id="73" name="Rectangle 72"/>
            <p:cNvSpPr/>
            <p:nvPr/>
          </p:nvSpPr>
          <p:spPr>
            <a:xfrm>
              <a:off x="5828583" y="5095719"/>
              <a:ext cx="1118101" cy="7808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DfC</a:t>
              </a:r>
              <a:endParaRPr lang="en-GB" dirty="0" smtClean="0"/>
            </a:p>
            <a:p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875050" y="5399634"/>
              <a:ext cx="1040595" cy="4397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Information passed to JBOs for redundancy clinics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761664" y="5076169"/>
            <a:ext cx="1204581" cy="915980"/>
            <a:chOff x="5418368" y="4738970"/>
            <a:chExt cx="1113533" cy="915980"/>
          </a:xfrm>
        </p:grpSpPr>
        <p:sp>
          <p:nvSpPr>
            <p:cNvPr id="57" name="Rectangle 56"/>
            <p:cNvSpPr/>
            <p:nvPr/>
          </p:nvSpPr>
          <p:spPr>
            <a:xfrm>
              <a:off x="5418368" y="4738970"/>
              <a:ext cx="1113533" cy="9159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DfE</a:t>
              </a:r>
              <a:endParaRPr lang="en-GB" dirty="0" smtClean="0"/>
            </a:p>
            <a:p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68233" y="5089432"/>
              <a:ext cx="1008732" cy="521923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Assist businesses with redundancy payments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051000" y="5075655"/>
            <a:ext cx="1251496" cy="916495"/>
            <a:chOff x="5623781" y="5091692"/>
            <a:chExt cx="709807" cy="650621"/>
          </a:xfrm>
        </p:grpSpPr>
        <p:sp>
          <p:nvSpPr>
            <p:cNvPr id="62" name="Rectangle 61"/>
            <p:cNvSpPr/>
            <p:nvPr/>
          </p:nvSpPr>
          <p:spPr>
            <a:xfrm>
              <a:off x="5623781" y="5091692"/>
              <a:ext cx="709807" cy="6506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ELMS</a:t>
              </a:r>
              <a:endParaRPr lang="en-GB" dirty="0" smtClean="0"/>
            </a:p>
            <a:p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678773" y="5344917"/>
              <a:ext cx="596572" cy="36644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Validation of business survey data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134253" y="770241"/>
            <a:ext cx="1065668" cy="718466"/>
            <a:chOff x="547878" y="770241"/>
            <a:chExt cx="924462" cy="885635"/>
          </a:xfrm>
        </p:grpSpPr>
        <p:sp>
          <p:nvSpPr>
            <p:cNvPr id="100" name="Flowchart: Off-page Connector 99"/>
            <p:cNvSpPr/>
            <p:nvPr/>
          </p:nvSpPr>
          <p:spPr>
            <a:xfrm>
              <a:off x="547878" y="770241"/>
              <a:ext cx="924462" cy="885635"/>
            </a:xfrm>
            <a:prstGeom prst="flowChartOffpageConnector">
              <a:avLst/>
            </a:prstGeom>
            <a:ln>
              <a:solidFill>
                <a:srgbClr val="B9DF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47878" y="915142"/>
              <a:ext cx="9029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</a:rPr>
                <a:t>1: Collect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34253" y="1607382"/>
            <a:ext cx="1065668" cy="981797"/>
            <a:chOff x="565468" y="1849914"/>
            <a:chExt cx="906872" cy="773397"/>
          </a:xfrm>
        </p:grpSpPr>
        <p:sp>
          <p:nvSpPr>
            <p:cNvPr id="103" name="Flowchart: Off-page Connector 102"/>
            <p:cNvSpPr/>
            <p:nvPr/>
          </p:nvSpPr>
          <p:spPr>
            <a:xfrm>
              <a:off x="565468" y="1849914"/>
              <a:ext cx="906872" cy="773397"/>
            </a:xfrm>
            <a:prstGeom prst="flowChartOffpageConnector">
              <a:avLst/>
            </a:prstGeom>
            <a:ln>
              <a:solidFill>
                <a:srgbClr val="B9DF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76551" y="2014250"/>
              <a:ext cx="884706" cy="2781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</a:rPr>
                <a:t>2: Process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3963" y="2698370"/>
            <a:ext cx="1044978" cy="684569"/>
            <a:chOff x="526758" y="2856137"/>
            <a:chExt cx="924462" cy="738444"/>
          </a:xfrm>
        </p:grpSpPr>
        <p:sp>
          <p:nvSpPr>
            <p:cNvPr id="109" name="Flowchart: Off-page Connector 108"/>
            <p:cNvSpPr/>
            <p:nvPr/>
          </p:nvSpPr>
          <p:spPr>
            <a:xfrm>
              <a:off x="526758" y="2856137"/>
              <a:ext cx="924462" cy="738444"/>
            </a:xfrm>
            <a:prstGeom prst="flowChartOffpageConnector">
              <a:avLst/>
            </a:prstGeom>
            <a:ln>
              <a:solidFill>
                <a:srgbClr val="B9DF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37157" y="2998157"/>
              <a:ext cx="9140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</a:rPr>
                <a:t>3: Analyse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5496" y="3728288"/>
            <a:ext cx="1222122" cy="2263861"/>
            <a:chOff x="410040" y="3866140"/>
            <a:chExt cx="1104458" cy="1879958"/>
          </a:xfrm>
        </p:grpSpPr>
        <p:sp>
          <p:nvSpPr>
            <p:cNvPr id="112" name="Flowchart: Off-page Connector 111"/>
            <p:cNvSpPr/>
            <p:nvPr/>
          </p:nvSpPr>
          <p:spPr>
            <a:xfrm>
              <a:off x="534886" y="3866140"/>
              <a:ext cx="880320" cy="1879958"/>
            </a:xfrm>
            <a:prstGeom prst="flowChartOffpageConnector">
              <a:avLst/>
            </a:prstGeom>
            <a:ln>
              <a:solidFill>
                <a:srgbClr val="B9DF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TextBox 112"/>
            <p:cNvSpPr txBox="1"/>
            <p:nvPr/>
          </p:nvSpPr>
          <p:spPr>
            <a:xfrm rot="1675186">
              <a:off x="410040" y="4421024"/>
              <a:ext cx="1104458" cy="302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</a:rPr>
                <a:t>4: </a:t>
              </a:r>
              <a:r>
                <a:rPr lang="en-GB" sz="1200" dirty="0" smtClean="0">
                  <a:solidFill>
                    <a:schemeClr val="bg1"/>
                  </a:solidFill>
                </a:rPr>
                <a:t>Disseminate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34253" y="6118776"/>
            <a:ext cx="1044978" cy="693804"/>
            <a:chOff x="537978" y="5900950"/>
            <a:chExt cx="918906" cy="837751"/>
          </a:xfrm>
        </p:grpSpPr>
        <p:sp>
          <p:nvSpPr>
            <p:cNvPr id="115" name="Flowchart: Off-page Connector 114"/>
            <p:cNvSpPr/>
            <p:nvPr/>
          </p:nvSpPr>
          <p:spPr>
            <a:xfrm>
              <a:off x="548315" y="5900950"/>
              <a:ext cx="880320" cy="837751"/>
            </a:xfrm>
            <a:prstGeom prst="flowChartOffpageConnector">
              <a:avLst/>
            </a:prstGeom>
            <a:ln>
              <a:solidFill>
                <a:srgbClr val="B9DF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37978" y="6065685"/>
              <a:ext cx="918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>
                  <a:solidFill>
                    <a:schemeClr val="bg1"/>
                  </a:solidFill>
                </a:rPr>
                <a:t>5:Evaluate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403648" y="1344162"/>
            <a:ext cx="7230705" cy="965568"/>
            <a:chOff x="1373743" y="1603188"/>
            <a:chExt cx="7230705" cy="965568"/>
          </a:xfrm>
        </p:grpSpPr>
        <p:sp>
          <p:nvSpPr>
            <p:cNvPr id="33" name="Rectangle 32"/>
            <p:cNvSpPr/>
            <p:nvPr/>
          </p:nvSpPr>
          <p:spPr>
            <a:xfrm>
              <a:off x="1373743" y="1603188"/>
              <a:ext cx="7230705" cy="965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NISRA – ELMS</a:t>
              </a:r>
            </a:p>
            <a:p>
              <a:pPr algn="ctr"/>
              <a:endParaRPr lang="en-GB" sz="600" dirty="0" smtClean="0"/>
            </a:p>
            <a:p>
              <a:endParaRPr lang="en-GB" dirty="0"/>
            </a:p>
            <a:p>
              <a:endParaRPr lang="en-GB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17625" y="1934109"/>
              <a:ext cx="7120012" cy="548275"/>
              <a:chOff x="1409917" y="1607368"/>
              <a:chExt cx="7120012" cy="54827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338624" y="1619975"/>
                <a:ext cx="2191305" cy="53566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 smtClean="0"/>
                  <a:t>Input information into </a:t>
                </a:r>
              </a:p>
              <a:p>
                <a:pPr algn="ctr"/>
                <a:r>
                  <a:rPr lang="en-GB" sz="1000" dirty="0" smtClean="0"/>
                  <a:t>central database, assign geography and SIC code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09917" y="1623943"/>
                <a:ext cx="1324270" cy="531700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 smtClean="0"/>
                  <a:t>Email receipt of response to business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094227" y="1607368"/>
                <a:ext cx="1426307" cy="54827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 smtClean="0"/>
                  <a:t>Collate data into a weekly summary report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847931" y="1610706"/>
                <a:ext cx="1137911" cy="53566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 smtClean="0"/>
                  <a:t>Contact business for confirmed redundancies</a:t>
                </a:r>
              </a:p>
            </p:txBody>
          </p:sp>
          <p:sp>
            <p:nvSpPr>
              <p:cNvPr id="117" name="Down Arrow 116"/>
              <p:cNvSpPr/>
              <p:nvPr/>
            </p:nvSpPr>
            <p:spPr>
              <a:xfrm rot="16200000">
                <a:off x="2704322" y="1768472"/>
                <a:ext cx="402829" cy="343099"/>
              </a:xfrm>
              <a:prstGeom prst="down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1" name="Down Arrow 120"/>
              <p:cNvSpPr/>
              <p:nvPr/>
            </p:nvSpPr>
            <p:spPr>
              <a:xfrm rot="16200000">
                <a:off x="5955977" y="1765807"/>
                <a:ext cx="402829" cy="343099"/>
              </a:xfrm>
              <a:prstGeom prst="down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Down Arrow 121"/>
              <p:cNvSpPr/>
              <p:nvPr/>
            </p:nvSpPr>
            <p:spPr>
              <a:xfrm rot="16200000">
                <a:off x="4474967" y="1764541"/>
                <a:ext cx="402829" cy="343099"/>
              </a:xfrm>
              <a:prstGeom prst="down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23" name="Curved Left Arrow 122"/>
          <p:cNvSpPr/>
          <p:nvPr/>
        </p:nvSpPr>
        <p:spPr>
          <a:xfrm>
            <a:off x="8638115" y="1944161"/>
            <a:ext cx="428880" cy="1230761"/>
          </a:xfrm>
          <a:prstGeom prst="curvedLeftArrow">
            <a:avLst>
              <a:gd name="adj1" fmla="val 34216"/>
              <a:gd name="adj2" fmla="val 102974"/>
              <a:gd name="adj3" fmla="val 3407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436365" y="2751251"/>
            <a:ext cx="1142302" cy="6051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Confirmed redundancies by 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142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IT Assist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 Rocks</dc:creator>
  <cp:lastModifiedBy>Ashleigh Warwick</cp:lastModifiedBy>
  <cp:revision>77</cp:revision>
  <cp:lastPrinted>2019-09-03T08:53:20Z</cp:lastPrinted>
  <dcterms:created xsi:type="dcterms:W3CDTF">2015-10-21T14:01:28Z</dcterms:created>
  <dcterms:modified xsi:type="dcterms:W3CDTF">2019-11-21T12:27:31Z</dcterms:modified>
</cp:coreProperties>
</file>