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handoutMasterIdLst>
    <p:handoutMasterId r:id="rId69"/>
  </p:handoutMasterIdLst>
  <p:sldIdLst>
    <p:sldId id="602" r:id="rId3"/>
    <p:sldId id="611" r:id="rId4"/>
    <p:sldId id="612" r:id="rId5"/>
    <p:sldId id="605" r:id="rId6"/>
    <p:sldId id="606" r:id="rId7"/>
    <p:sldId id="608" r:id="rId8"/>
    <p:sldId id="613" r:id="rId9"/>
    <p:sldId id="614" r:id="rId10"/>
    <p:sldId id="642" r:id="rId11"/>
    <p:sldId id="643" r:id="rId12"/>
    <p:sldId id="644" r:id="rId13"/>
    <p:sldId id="645" r:id="rId14"/>
    <p:sldId id="646" r:id="rId15"/>
    <p:sldId id="647" r:id="rId16"/>
    <p:sldId id="648" r:id="rId17"/>
    <p:sldId id="649" r:id="rId18"/>
    <p:sldId id="651" r:id="rId19"/>
    <p:sldId id="615" r:id="rId20"/>
    <p:sldId id="616" r:id="rId21"/>
    <p:sldId id="617" r:id="rId22"/>
    <p:sldId id="652" r:id="rId23"/>
    <p:sldId id="653" r:id="rId24"/>
    <p:sldId id="654" r:id="rId25"/>
    <p:sldId id="618" r:id="rId26"/>
    <p:sldId id="619" r:id="rId27"/>
    <p:sldId id="620" r:id="rId28"/>
    <p:sldId id="656" r:id="rId29"/>
    <p:sldId id="669" r:id="rId30"/>
    <p:sldId id="670" r:id="rId31"/>
    <p:sldId id="671" r:id="rId32"/>
    <p:sldId id="672" r:id="rId33"/>
    <p:sldId id="673" r:id="rId34"/>
    <p:sldId id="674" r:id="rId35"/>
    <p:sldId id="675" r:id="rId36"/>
    <p:sldId id="676" r:id="rId37"/>
    <p:sldId id="621" r:id="rId38"/>
    <p:sldId id="622" r:id="rId39"/>
    <p:sldId id="623" r:id="rId40"/>
    <p:sldId id="624" r:id="rId41"/>
    <p:sldId id="658" r:id="rId42"/>
    <p:sldId id="659" r:id="rId43"/>
    <p:sldId id="660" r:id="rId44"/>
    <p:sldId id="661" r:id="rId45"/>
    <p:sldId id="662" r:id="rId46"/>
    <p:sldId id="663" r:id="rId47"/>
    <p:sldId id="664" r:id="rId48"/>
    <p:sldId id="665" r:id="rId49"/>
    <p:sldId id="625" r:id="rId50"/>
    <p:sldId id="668" r:id="rId51"/>
    <p:sldId id="626" r:id="rId52"/>
    <p:sldId id="627" r:id="rId53"/>
    <p:sldId id="628" r:id="rId54"/>
    <p:sldId id="629" r:id="rId55"/>
    <p:sldId id="630" r:id="rId56"/>
    <p:sldId id="631" r:id="rId57"/>
    <p:sldId id="632" r:id="rId58"/>
    <p:sldId id="633" r:id="rId59"/>
    <p:sldId id="634" r:id="rId60"/>
    <p:sldId id="635" r:id="rId61"/>
    <p:sldId id="636" r:id="rId62"/>
    <p:sldId id="637" r:id="rId63"/>
    <p:sldId id="638" r:id="rId64"/>
    <p:sldId id="639" r:id="rId65"/>
    <p:sldId id="640" r:id="rId66"/>
    <p:sldId id="641" r:id="rId6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sden, Richard" initials="RR" lastIdx="3" clrIdx="0">
    <p:extLst>
      <p:ext uri="{19B8F6BF-5375-455C-9EA6-DF929625EA0E}">
        <p15:presenceInfo xmlns:p15="http://schemas.microsoft.com/office/powerpoint/2012/main" userId="S-1-5-21-2709829248-3130493357-864605649-284967" providerId="AD"/>
      </p:ext>
    </p:extLst>
  </p:cmAuthor>
  <p:cmAuthor id="2" name="Blair, Cathryn" initials="BC" lastIdx="1" clrIdx="1">
    <p:extLst>
      <p:ext uri="{19B8F6BF-5375-455C-9EA6-DF929625EA0E}">
        <p15:presenceInfo xmlns:p15="http://schemas.microsoft.com/office/powerpoint/2012/main" userId="S-1-5-21-2709829248-3130493357-864605649-194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B50"/>
    <a:srgbClr val="00205B"/>
    <a:srgbClr val="CEDC00"/>
    <a:srgbClr val="CCD607"/>
    <a:srgbClr val="4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77326" autoAdjust="0"/>
  </p:normalViewPr>
  <p:slideViewPr>
    <p:cSldViewPr snapToGrid="0">
      <p:cViewPr varScale="1">
        <p:scale>
          <a:sx n="68" d="100"/>
          <a:sy n="68" d="100"/>
        </p:scale>
        <p:origin x="1176"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t>NI Unemployment Rates (Age 16 and over), Previously Published and Revised Estimates (non-zero axis)</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Graph_2!$B$1</c:f>
              <c:strCache>
                <c:ptCount val="1"/>
                <c:pt idx="0">
                  <c:v>Previously Published</c:v>
                </c:pt>
              </c:strCache>
            </c:strRef>
          </c:tx>
          <c:spPr>
            <a:ln w="28575" cap="rnd">
              <a:solidFill>
                <a:srgbClr val="00225B"/>
              </a:solidFill>
              <a:prstDash val="dash"/>
              <a:round/>
            </a:ln>
            <a:effectLst/>
          </c:spPr>
          <c:marker>
            <c:symbol val="none"/>
          </c:marker>
          <c:cat>
            <c:strRef>
              <c:f>Graph_2!$A$2:$A$27</c:f>
              <c:strCache>
                <c:ptCount val="26"/>
                <c:pt idx="0">
                  <c:v>Jan to Mar 2020</c:v>
                </c:pt>
                <c:pt idx="1">
                  <c:v>Feb to Apr 2020</c:v>
                </c:pt>
                <c:pt idx="2">
                  <c:v>Mar to May 2020</c:v>
                </c:pt>
                <c:pt idx="3">
                  <c:v>Apr to Jun 2020</c:v>
                </c:pt>
                <c:pt idx="4">
                  <c:v>May to Jul 2020</c:v>
                </c:pt>
                <c:pt idx="5">
                  <c:v>Jun to Aug 2020</c:v>
                </c:pt>
                <c:pt idx="6">
                  <c:v>Jul to Sep 2020</c:v>
                </c:pt>
                <c:pt idx="7">
                  <c:v>Aug to Oct 2020</c:v>
                </c:pt>
                <c:pt idx="8">
                  <c:v>Sep to Nov 2020</c:v>
                </c:pt>
                <c:pt idx="9">
                  <c:v>Oct to Dec 2020</c:v>
                </c:pt>
                <c:pt idx="10">
                  <c:v>Nov to Jan 2021</c:v>
                </c:pt>
                <c:pt idx="11">
                  <c:v>Dec to Feb 2021</c:v>
                </c:pt>
                <c:pt idx="12">
                  <c:v>Jan to Mar 2021</c:v>
                </c:pt>
                <c:pt idx="13">
                  <c:v>Feb to Apr 2021</c:v>
                </c:pt>
                <c:pt idx="14">
                  <c:v>Mar to May 2021</c:v>
                </c:pt>
                <c:pt idx="15">
                  <c:v>Apr to Jun 2021</c:v>
                </c:pt>
                <c:pt idx="16">
                  <c:v>May to Jul 2021</c:v>
                </c:pt>
                <c:pt idx="17">
                  <c:v>Jun to Aug 2021</c:v>
                </c:pt>
                <c:pt idx="18">
                  <c:v>Jul to Sep 2021</c:v>
                </c:pt>
                <c:pt idx="19">
                  <c:v>Aug to Oct 2021</c:v>
                </c:pt>
                <c:pt idx="20">
                  <c:v>Sep to Nov 2021</c:v>
                </c:pt>
                <c:pt idx="21">
                  <c:v>Oct to Dec 2021</c:v>
                </c:pt>
                <c:pt idx="22">
                  <c:v>Nov to Jan 2022</c:v>
                </c:pt>
                <c:pt idx="23">
                  <c:v>Dec to Feb 2022</c:v>
                </c:pt>
                <c:pt idx="24">
                  <c:v>Jan to Mar 2022</c:v>
                </c:pt>
                <c:pt idx="25">
                  <c:v>Feb to Apr 2022</c:v>
                </c:pt>
              </c:strCache>
            </c:strRef>
          </c:cat>
          <c:val>
            <c:numRef>
              <c:f>Graph_2!$B$2:$B$27</c:f>
              <c:numCache>
                <c:formatCode>0.0</c:formatCode>
                <c:ptCount val="26"/>
                <c:pt idx="0">
                  <c:v>2.4</c:v>
                </c:pt>
                <c:pt idx="1">
                  <c:v>2.2999999999999998</c:v>
                </c:pt>
                <c:pt idx="2">
                  <c:v>2.5</c:v>
                </c:pt>
                <c:pt idx="3">
                  <c:v>2.6</c:v>
                </c:pt>
                <c:pt idx="4">
                  <c:v>3</c:v>
                </c:pt>
                <c:pt idx="5">
                  <c:v>3.6</c:v>
                </c:pt>
                <c:pt idx="6">
                  <c:v>3.4</c:v>
                </c:pt>
                <c:pt idx="7">
                  <c:v>3.8</c:v>
                </c:pt>
                <c:pt idx="8">
                  <c:v>3.1</c:v>
                </c:pt>
                <c:pt idx="9">
                  <c:v>3.5</c:v>
                </c:pt>
                <c:pt idx="10">
                  <c:v>3.6</c:v>
                </c:pt>
                <c:pt idx="11">
                  <c:v>3.5</c:v>
                </c:pt>
                <c:pt idx="12">
                  <c:v>3.5</c:v>
                </c:pt>
                <c:pt idx="13">
                  <c:v>3</c:v>
                </c:pt>
                <c:pt idx="14">
                  <c:v>3.6</c:v>
                </c:pt>
                <c:pt idx="15">
                  <c:v>3.8</c:v>
                </c:pt>
                <c:pt idx="16">
                  <c:v>4</c:v>
                </c:pt>
                <c:pt idx="17">
                  <c:v>4.0999999999999996</c:v>
                </c:pt>
                <c:pt idx="18">
                  <c:v>4</c:v>
                </c:pt>
                <c:pt idx="19">
                  <c:v>3.6</c:v>
                </c:pt>
                <c:pt idx="20">
                  <c:v>3.1</c:v>
                </c:pt>
                <c:pt idx="21">
                  <c:v>2.7</c:v>
                </c:pt>
                <c:pt idx="22">
                  <c:v>2.7</c:v>
                </c:pt>
                <c:pt idx="23">
                  <c:v>2.5</c:v>
                </c:pt>
                <c:pt idx="24">
                  <c:v>2.2999999999999998</c:v>
                </c:pt>
              </c:numCache>
            </c:numRef>
          </c:val>
          <c:smooth val="0"/>
          <c:extLst>
            <c:ext xmlns:c16="http://schemas.microsoft.com/office/drawing/2014/chart" uri="{C3380CC4-5D6E-409C-BE32-E72D297353CC}">
              <c16:uniqueId val="{00000000-164F-4ECD-A05E-DBD94F9F76D9}"/>
            </c:ext>
          </c:extLst>
        </c:ser>
        <c:ser>
          <c:idx val="1"/>
          <c:order val="1"/>
          <c:tx>
            <c:strRef>
              <c:f>Graph_2!$C$1</c:f>
              <c:strCache>
                <c:ptCount val="1"/>
                <c:pt idx="0">
                  <c:v>Revised Estimate</c:v>
                </c:pt>
              </c:strCache>
            </c:strRef>
          </c:tx>
          <c:spPr>
            <a:ln w="28575" cap="rnd">
              <a:solidFill>
                <a:srgbClr val="3A86FE"/>
              </a:solidFill>
              <a:round/>
            </a:ln>
            <a:effectLst/>
          </c:spPr>
          <c:marker>
            <c:symbol val="none"/>
          </c:marker>
          <c:cat>
            <c:strRef>
              <c:f>Graph_2!$A$2:$A$27</c:f>
              <c:strCache>
                <c:ptCount val="26"/>
                <c:pt idx="0">
                  <c:v>Jan to Mar 2020</c:v>
                </c:pt>
                <c:pt idx="1">
                  <c:v>Feb to Apr 2020</c:v>
                </c:pt>
                <c:pt idx="2">
                  <c:v>Mar to May 2020</c:v>
                </c:pt>
                <c:pt idx="3">
                  <c:v>Apr to Jun 2020</c:v>
                </c:pt>
                <c:pt idx="4">
                  <c:v>May to Jul 2020</c:v>
                </c:pt>
                <c:pt idx="5">
                  <c:v>Jun to Aug 2020</c:v>
                </c:pt>
                <c:pt idx="6">
                  <c:v>Jul to Sep 2020</c:v>
                </c:pt>
                <c:pt idx="7">
                  <c:v>Aug to Oct 2020</c:v>
                </c:pt>
                <c:pt idx="8">
                  <c:v>Sep to Nov 2020</c:v>
                </c:pt>
                <c:pt idx="9">
                  <c:v>Oct to Dec 2020</c:v>
                </c:pt>
                <c:pt idx="10">
                  <c:v>Nov to Jan 2021</c:v>
                </c:pt>
                <c:pt idx="11">
                  <c:v>Dec to Feb 2021</c:v>
                </c:pt>
                <c:pt idx="12">
                  <c:v>Jan to Mar 2021</c:v>
                </c:pt>
                <c:pt idx="13">
                  <c:v>Feb to Apr 2021</c:v>
                </c:pt>
                <c:pt idx="14">
                  <c:v>Mar to May 2021</c:v>
                </c:pt>
                <c:pt idx="15">
                  <c:v>Apr to Jun 2021</c:v>
                </c:pt>
                <c:pt idx="16">
                  <c:v>May to Jul 2021</c:v>
                </c:pt>
                <c:pt idx="17">
                  <c:v>Jun to Aug 2021</c:v>
                </c:pt>
                <c:pt idx="18">
                  <c:v>Jul to Sep 2021</c:v>
                </c:pt>
                <c:pt idx="19">
                  <c:v>Aug to Oct 2021</c:v>
                </c:pt>
                <c:pt idx="20">
                  <c:v>Sep to Nov 2021</c:v>
                </c:pt>
                <c:pt idx="21">
                  <c:v>Oct to Dec 2021</c:v>
                </c:pt>
                <c:pt idx="22">
                  <c:v>Nov to Jan 2022</c:v>
                </c:pt>
                <c:pt idx="23">
                  <c:v>Dec to Feb 2022</c:v>
                </c:pt>
                <c:pt idx="24">
                  <c:v>Jan to Mar 2022</c:v>
                </c:pt>
                <c:pt idx="25">
                  <c:v>Feb to Apr 2022</c:v>
                </c:pt>
              </c:strCache>
            </c:strRef>
          </c:cat>
          <c:val>
            <c:numRef>
              <c:f>Graph_2!$C$2:$C$27</c:f>
              <c:numCache>
                <c:formatCode>0.0</c:formatCode>
                <c:ptCount val="26"/>
                <c:pt idx="0">
                  <c:v>2.5</c:v>
                </c:pt>
                <c:pt idx="1">
                  <c:v>2.5</c:v>
                </c:pt>
                <c:pt idx="2">
                  <c:v>2.8</c:v>
                </c:pt>
                <c:pt idx="3">
                  <c:v>2.8</c:v>
                </c:pt>
                <c:pt idx="4">
                  <c:v>3.2</c:v>
                </c:pt>
                <c:pt idx="5">
                  <c:v>3.5</c:v>
                </c:pt>
                <c:pt idx="6">
                  <c:v>3.4</c:v>
                </c:pt>
                <c:pt idx="7">
                  <c:v>4</c:v>
                </c:pt>
                <c:pt idx="8">
                  <c:v>3.3</c:v>
                </c:pt>
                <c:pt idx="9">
                  <c:v>3.8</c:v>
                </c:pt>
                <c:pt idx="10">
                  <c:v>4.2</c:v>
                </c:pt>
                <c:pt idx="11">
                  <c:v>4.2</c:v>
                </c:pt>
                <c:pt idx="12">
                  <c:v>4.2</c:v>
                </c:pt>
                <c:pt idx="13">
                  <c:v>3.6</c:v>
                </c:pt>
                <c:pt idx="14">
                  <c:v>4.2</c:v>
                </c:pt>
                <c:pt idx="15">
                  <c:v>4.3</c:v>
                </c:pt>
                <c:pt idx="16">
                  <c:v>4.5</c:v>
                </c:pt>
                <c:pt idx="17">
                  <c:v>4.4000000000000004</c:v>
                </c:pt>
                <c:pt idx="18">
                  <c:v>4.3</c:v>
                </c:pt>
                <c:pt idx="19">
                  <c:v>4</c:v>
                </c:pt>
                <c:pt idx="20">
                  <c:v>3.6</c:v>
                </c:pt>
                <c:pt idx="21">
                  <c:v>3.2</c:v>
                </c:pt>
                <c:pt idx="22">
                  <c:v>3.2</c:v>
                </c:pt>
                <c:pt idx="23">
                  <c:v>3</c:v>
                </c:pt>
                <c:pt idx="24">
                  <c:v>2.6</c:v>
                </c:pt>
                <c:pt idx="25">
                  <c:v>2.6</c:v>
                </c:pt>
              </c:numCache>
            </c:numRef>
          </c:val>
          <c:smooth val="0"/>
          <c:extLst>
            <c:ext xmlns:c16="http://schemas.microsoft.com/office/drawing/2014/chart" uri="{C3380CC4-5D6E-409C-BE32-E72D297353CC}">
              <c16:uniqueId val="{00000001-164F-4ECD-A05E-DBD94F9F76D9}"/>
            </c:ext>
          </c:extLst>
        </c:ser>
        <c:dLbls>
          <c:showLegendKey val="0"/>
          <c:showVal val="0"/>
          <c:showCatName val="0"/>
          <c:showSerName val="0"/>
          <c:showPercent val="0"/>
          <c:showBubbleSize val="0"/>
        </c:dLbls>
        <c:smooth val="0"/>
        <c:axId val="742916088"/>
        <c:axId val="742912808"/>
      </c:lineChart>
      <c:catAx>
        <c:axId val="742916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2808"/>
        <c:crosses val="autoZero"/>
        <c:auto val="1"/>
        <c:lblAlgn val="ctr"/>
        <c:lblOffset val="100"/>
        <c:noMultiLvlLbl val="0"/>
      </c:catAx>
      <c:valAx>
        <c:axId val="742912808"/>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6088"/>
        <c:crosses val="autoZero"/>
        <c:crossBetween val="between"/>
      </c:valAx>
      <c:spPr>
        <a:noFill/>
        <a:ln>
          <a:solidFill>
            <a:srgbClr val="D9D9D9"/>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t>NI Employment Rates (Aged 16 to 64) Previously Published and Revised Estimates (non-zero axis) </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Graph_4!$B$1</c:f>
              <c:strCache>
                <c:ptCount val="1"/>
                <c:pt idx="0">
                  <c:v>Previously Published</c:v>
                </c:pt>
              </c:strCache>
            </c:strRef>
          </c:tx>
          <c:spPr>
            <a:ln w="28575" cap="rnd">
              <a:solidFill>
                <a:srgbClr val="00225B"/>
              </a:solidFill>
              <a:prstDash val="dash"/>
              <a:round/>
            </a:ln>
            <a:effectLst/>
          </c:spPr>
          <c:marker>
            <c:symbol val="none"/>
          </c:marker>
          <c:cat>
            <c:strRef>
              <c:f>Graph_4!$A$2:$A$27</c:f>
              <c:strCache>
                <c:ptCount val="26"/>
                <c:pt idx="0">
                  <c:v>Jan to Mar 2020</c:v>
                </c:pt>
                <c:pt idx="1">
                  <c:v>Feb to Apr 2020</c:v>
                </c:pt>
                <c:pt idx="2">
                  <c:v>Mar to May 2020</c:v>
                </c:pt>
                <c:pt idx="3">
                  <c:v>Apr to Jun 2020</c:v>
                </c:pt>
                <c:pt idx="4">
                  <c:v>May to Jul 2020</c:v>
                </c:pt>
                <c:pt idx="5">
                  <c:v>Jun to Aug 2020</c:v>
                </c:pt>
                <c:pt idx="6">
                  <c:v>Jul to Sep 2020</c:v>
                </c:pt>
                <c:pt idx="7">
                  <c:v>Aug to Oct 2020</c:v>
                </c:pt>
                <c:pt idx="8">
                  <c:v>Sep to Nov 2020</c:v>
                </c:pt>
                <c:pt idx="9">
                  <c:v>Oct to Dec 2020</c:v>
                </c:pt>
                <c:pt idx="10">
                  <c:v>Nov to Jan 2021</c:v>
                </c:pt>
                <c:pt idx="11">
                  <c:v>Dec to Feb 2021</c:v>
                </c:pt>
                <c:pt idx="12">
                  <c:v>Jan to Mar 2021</c:v>
                </c:pt>
                <c:pt idx="13">
                  <c:v>Feb to Apr 2021</c:v>
                </c:pt>
                <c:pt idx="14">
                  <c:v>Mar to May 2021</c:v>
                </c:pt>
                <c:pt idx="15">
                  <c:v>Apr to Jun 2021</c:v>
                </c:pt>
                <c:pt idx="16">
                  <c:v>May to Jul 2021</c:v>
                </c:pt>
                <c:pt idx="17">
                  <c:v>Jun to Aug 2021</c:v>
                </c:pt>
                <c:pt idx="18">
                  <c:v>Jul to Sep 2021</c:v>
                </c:pt>
                <c:pt idx="19">
                  <c:v>Aug to Oct 2021</c:v>
                </c:pt>
                <c:pt idx="20">
                  <c:v>Sep to Nov 2021</c:v>
                </c:pt>
                <c:pt idx="21">
                  <c:v>Oct to Dec 2021</c:v>
                </c:pt>
                <c:pt idx="22">
                  <c:v>Nov to Jan 2022</c:v>
                </c:pt>
                <c:pt idx="23">
                  <c:v>Dec to Feb 2022</c:v>
                </c:pt>
                <c:pt idx="24">
                  <c:v>Jan to Mar 2022</c:v>
                </c:pt>
                <c:pt idx="25">
                  <c:v>Feb to Apr 2022</c:v>
                </c:pt>
              </c:strCache>
            </c:strRef>
          </c:cat>
          <c:val>
            <c:numRef>
              <c:f>Graph_4!$B$2:$B$27</c:f>
              <c:numCache>
                <c:formatCode>0.0</c:formatCode>
                <c:ptCount val="26"/>
                <c:pt idx="0">
                  <c:v>72.099999999999994</c:v>
                </c:pt>
                <c:pt idx="1">
                  <c:v>71.099999999999994</c:v>
                </c:pt>
                <c:pt idx="2">
                  <c:v>71</c:v>
                </c:pt>
                <c:pt idx="3">
                  <c:v>71.2</c:v>
                </c:pt>
                <c:pt idx="4">
                  <c:v>70.8</c:v>
                </c:pt>
                <c:pt idx="5">
                  <c:v>71.099999999999994</c:v>
                </c:pt>
                <c:pt idx="6">
                  <c:v>71.099999999999994</c:v>
                </c:pt>
                <c:pt idx="7">
                  <c:v>71.2</c:v>
                </c:pt>
                <c:pt idx="8">
                  <c:v>71.2</c:v>
                </c:pt>
                <c:pt idx="9">
                  <c:v>70.2</c:v>
                </c:pt>
                <c:pt idx="10">
                  <c:v>70.2</c:v>
                </c:pt>
                <c:pt idx="11">
                  <c:v>69.900000000000006</c:v>
                </c:pt>
                <c:pt idx="12">
                  <c:v>70.2</c:v>
                </c:pt>
                <c:pt idx="13">
                  <c:v>71</c:v>
                </c:pt>
                <c:pt idx="14">
                  <c:v>70.3</c:v>
                </c:pt>
                <c:pt idx="15">
                  <c:v>71.099999999999994</c:v>
                </c:pt>
                <c:pt idx="16">
                  <c:v>71.2</c:v>
                </c:pt>
                <c:pt idx="17">
                  <c:v>71.099999999999994</c:v>
                </c:pt>
                <c:pt idx="18">
                  <c:v>70.2</c:v>
                </c:pt>
                <c:pt idx="19">
                  <c:v>70.400000000000006</c:v>
                </c:pt>
                <c:pt idx="20">
                  <c:v>70</c:v>
                </c:pt>
                <c:pt idx="21">
                  <c:v>70.7</c:v>
                </c:pt>
                <c:pt idx="22">
                  <c:v>70.400000000000006</c:v>
                </c:pt>
                <c:pt idx="23">
                  <c:v>71.2</c:v>
                </c:pt>
                <c:pt idx="24">
                  <c:v>72.2</c:v>
                </c:pt>
              </c:numCache>
            </c:numRef>
          </c:val>
          <c:smooth val="0"/>
          <c:extLst>
            <c:ext xmlns:c16="http://schemas.microsoft.com/office/drawing/2014/chart" uri="{C3380CC4-5D6E-409C-BE32-E72D297353CC}">
              <c16:uniqueId val="{00000000-1C7A-447C-8819-883E78426F0B}"/>
            </c:ext>
          </c:extLst>
        </c:ser>
        <c:ser>
          <c:idx val="1"/>
          <c:order val="1"/>
          <c:tx>
            <c:strRef>
              <c:f>Graph_4!$C$1</c:f>
              <c:strCache>
                <c:ptCount val="1"/>
                <c:pt idx="0">
                  <c:v>Revised Estimate</c:v>
                </c:pt>
              </c:strCache>
            </c:strRef>
          </c:tx>
          <c:spPr>
            <a:ln w="28575" cap="rnd">
              <a:solidFill>
                <a:srgbClr val="3A86FE"/>
              </a:solidFill>
              <a:round/>
            </a:ln>
            <a:effectLst/>
          </c:spPr>
          <c:marker>
            <c:symbol val="none"/>
          </c:marker>
          <c:cat>
            <c:strRef>
              <c:f>Graph_4!$A$2:$A$27</c:f>
              <c:strCache>
                <c:ptCount val="26"/>
                <c:pt idx="0">
                  <c:v>Jan to Mar 2020</c:v>
                </c:pt>
                <c:pt idx="1">
                  <c:v>Feb to Apr 2020</c:v>
                </c:pt>
                <c:pt idx="2">
                  <c:v>Mar to May 2020</c:v>
                </c:pt>
                <c:pt idx="3">
                  <c:v>Apr to Jun 2020</c:v>
                </c:pt>
                <c:pt idx="4">
                  <c:v>May to Jul 2020</c:v>
                </c:pt>
                <c:pt idx="5">
                  <c:v>Jun to Aug 2020</c:v>
                </c:pt>
                <c:pt idx="6">
                  <c:v>Jul to Sep 2020</c:v>
                </c:pt>
                <c:pt idx="7">
                  <c:v>Aug to Oct 2020</c:v>
                </c:pt>
                <c:pt idx="8">
                  <c:v>Sep to Nov 2020</c:v>
                </c:pt>
                <c:pt idx="9">
                  <c:v>Oct to Dec 2020</c:v>
                </c:pt>
                <c:pt idx="10">
                  <c:v>Nov to Jan 2021</c:v>
                </c:pt>
                <c:pt idx="11">
                  <c:v>Dec to Feb 2021</c:v>
                </c:pt>
                <c:pt idx="12">
                  <c:v>Jan to Mar 2021</c:v>
                </c:pt>
                <c:pt idx="13">
                  <c:v>Feb to Apr 2021</c:v>
                </c:pt>
                <c:pt idx="14">
                  <c:v>Mar to May 2021</c:v>
                </c:pt>
                <c:pt idx="15">
                  <c:v>Apr to Jun 2021</c:v>
                </c:pt>
                <c:pt idx="16">
                  <c:v>May to Jul 2021</c:v>
                </c:pt>
                <c:pt idx="17">
                  <c:v>Jun to Aug 2021</c:v>
                </c:pt>
                <c:pt idx="18">
                  <c:v>Jul to Sep 2021</c:v>
                </c:pt>
                <c:pt idx="19">
                  <c:v>Aug to Oct 2021</c:v>
                </c:pt>
                <c:pt idx="20">
                  <c:v>Sep to Nov 2021</c:v>
                </c:pt>
                <c:pt idx="21">
                  <c:v>Oct to Dec 2021</c:v>
                </c:pt>
                <c:pt idx="22">
                  <c:v>Nov to Jan 2022</c:v>
                </c:pt>
                <c:pt idx="23">
                  <c:v>Dec to Feb 2022</c:v>
                </c:pt>
                <c:pt idx="24">
                  <c:v>Jan to Mar 2022</c:v>
                </c:pt>
                <c:pt idx="25">
                  <c:v>Feb to Apr 2022</c:v>
                </c:pt>
              </c:strCache>
            </c:strRef>
          </c:cat>
          <c:val>
            <c:numRef>
              <c:f>Graph_4!$C$2:$C$27</c:f>
              <c:numCache>
                <c:formatCode>0.0</c:formatCode>
                <c:ptCount val="26"/>
                <c:pt idx="0">
                  <c:v>71.8</c:v>
                </c:pt>
                <c:pt idx="1">
                  <c:v>70.8</c:v>
                </c:pt>
                <c:pt idx="2">
                  <c:v>70.599999999999994</c:v>
                </c:pt>
                <c:pt idx="3">
                  <c:v>69.900000000000006</c:v>
                </c:pt>
                <c:pt idx="4">
                  <c:v>69.8</c:v>
                </c:pt>
                <c:pt idx="5">
                  <c:v>69.900000000000006</c:v>
                </c:pt>
                <c:pt idx="6">
                  <c:v>69.900000000000006</c:v>
                </c:pt>
                <c:pt idx="7">
                  <c:v>69.599999999999994</c:v>
                </c:pt>
                <c:pt idx="8">
                  <c:v>69.099999999999994</c:v>
                </c:pt>
                <c:pt idx="9">
                  <c:v>68.2</c:v>
                </c:pt>
                <c:pt idx="10">
                  <c:v>67.900000000000006</c:v>
                </c:pt>
                <c:pt idx="11">
                  <c:v>67.400000000000006</c:v>
                </c:pt>
                <c:pt idx="12">
                  <c:v>67.900000000000006</c:v>
                </c:pt>
                <c:pt idx="13">
                  <c:v>68.400000000000006</c:v>
                </c:pt>
                <c:pt idx="14">
                  <c:v>67.400000000000006</c:v>
                </c:pt>
                <c:pt idx="15">
                  <c:v>68.7</c:v>
                </c:pt>
                <c:pt idx="16">
                  <c:v>68.7</c:v>
                </c:pt>
                <c:pt idx="17">
                  <c:v>69</c:v>
                </c:pt>
                <c:pt idx="18">
                  <c:v>68.099999999999994</c:v>
                </c:pt>
                <c:pt idx="19">
                  <c:v>68.400000000000006</c:v>
                </c:pt>
                <c:pt idx="20">
                  <c:v>68</c:v>
                </c:pt>
                <c:pt idx="21">
                  <c:v>68.8</c:v>
                </c:pt>
                <c:pt idx="22">
                  <c:v>68.7</c:v>
                </c:pt>
                <c:pt idx="23">
                  <c:v>69.3</c:v>
                </c:pt>
                <c:pt idx="24">
                  <c:v>70.599999999999994</c:v>
                </c:pt>
                <c:pt idx="25">
                  <c:v>70.2</c:v>
                </c:pt>
              </c:numCache>
            </c:numRef>
          </c:val>
          <c:smooth val="0"/>
          <c:extLst>
            <c:ext xmlns:c16="http://schemas.microsoft.com/office/drawing/2014/chart" uri="{C3380CC4-5D6E-409C-BE32-E72D297353CC}">
              <c16:uniqueId val="{00000001-1C7A-447C-8819-883E78426F0B}"/>
            </c:ext>
          </c:extLst>
        </c:ser>
        <c:dLbls>
          <c:showLegendKey val="0"/>
          <c:showVal val="0"/>
          <c:showCatName val="0"/>
          <c:showSerName val="0"/>
          <c:showPercent val="0"/>
          <c:showBubbleSize val="0"/>
        </c:dLbls>
        <c:smooth val="0"/>
        <c:axId val="742916088"/>
        <c:axId val="742912808"/>
      </c:lineChart>
      <c:catAx>
        <c:axId val="742916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2808"/>
        <c:crosses val="autoZero"/>
        <c:auto val="1"/>
        <c:lblAlgn val="ctr"/>
        <c:lblOffset val="100"/>
        <c:noMultiLvlLbl val="0"/>
      </c:catAx>
      <c:valAx>
        <c:axId val="742912808"/>
        <c:scaling>
          <c:orientation val="minMax"/>
          <c:max val="74"/>
          <c:min val="6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6088"/>
        <c:crosses val="autoZero"/>
        <c:crossBetween val="between"/>
        <c:majorUnit val="2"/>
      </c:valAx>
      <c:spPr>
        <a:noFill/>
        <a:ln>
          <a:solidFill>
            <a:srgbClr val="D9D9D9"/>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t>NI Economic Inactivity Rates (Aged 16 to 64), Previously Published and Revised Estimates (non-zero axis)</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Graph_6!$B$1</c:f>
              <c:strCache>
                <c:ptCount val="1"/>
                <c:pt idx="0">
                  <c:v>Previously Published</c:v>
                </c:pt>
              </c:strCache>
            </c:strRef>
          </c:tx>
          <c:spPr>
            <a:ln w="28575" cap="rnd">
              <a:solidFill>
                <a:srgbClr val="00225B"/>
              </a:solidFill>
              <a:prstDash val="dash"/>
              <a:round/>
            </a:ln>
            <a:effectLst/>
          </c:spPr>
          <c:marker>
            <c:symbol val="none"/>
          </c:marker>
          <c:cat>
            <c:strRef>
              <c:f>Graph_6!$A$2:$A$27</c:f>
              <c:strCache>
                <c:ptCount val="26"/>
                <c:pt idx="0">
                  <c:v>Jan to Mar 2020</c:v>
                </c:pt>
                <c:pt idx="1">
                  <c:v>Feb to Apr 2020</c:v>
                </c:pt>
                <c:pt idx="2">
                  <c:v>Mar to May 2020</c:v>
                </c:pt>
                <c:pt idx="3">
                  <c:v>Apr to Jun 2020</c:v>
                </c:pt>
                <c:pt idx="4">
                  <c:v>May to Jul 2020</c:v>
                </c:pt>
                <c:pt idx="5">
                  <c:v>Jun to Aug 2020</c:v>
                </c:pt>
                <c:pt idx="6">
                  <c:v>Jul to Sep 2020</c:v>
                </c:pt>
                <c:pt idx="7">
                  <c:v>Aug to Oct 2020</c:v>
                </c:pt>
                <c:pt idx="8">
                  <c:v>Sep to Nov 2020</c:v>
                </c:pt>
                <c:pt idx="9">
                  <c:v>Oct to Dec 2020</c:v>
                </c:pt>
                <c:pt idx="10">
                  <c:v>Nov to Jan 2021</c:v>
                </c:pt>
                <c:pt idx="11">
                  <c:v>Dec to Feb 2021</c:v>
                </c:pt>
                <c:pt idx="12">
                  <c:v>Jan to Mar 2021</c:v>
                </c:pt>
                <c:pt idx="13">
                  <c:v>Feb to Apr 2021</c:v>
                </c:pt>
                <c:pt idx="14">
                  <c:v>Mar to May 2021</c:v>
                </c:pt>
                <c:pt idx="15">
                  <c:v>Apr to Jun 2021</c:v>
                </c:pt>
                <c:pt idx="16">
                  <c:v>May to Jul 2021</c:v>
                </c:pt>
                <c:pt idx="17">
                  <c:v>Jun to Aug 2021</c:v>
                </c:pt>
                <c:pt idx="18">
                  <c:v>Jul to Sep 2021</c:v>
                </c:pt>
                <c:pt idx="19">
                  <c:v>Aug to Oct 2021</c:v>
                </c:pt>
                <c:pt idx="20">
                  <c:v>Sep to Nov 2021</c:v>
                </c:pt>
                <c:pt idx="21">
                  <c:v>Oct to Dec 2021</c:v>
                </c:pt>
                <c:pt idx="22">
                  <c:v>Nov to Jan 2022</c:v>
                </c:pt>
                <c:pt idx="23">
                  <c:v>Dec to Feb 2022</c:v>
                </c:pt>
                <c:pt idx="24">
                  <c:v>Jan to Mar 2022</c:v>
                </c:pt>
                <c:pt idx="25">
                  <c:v>Feb to Apr 2022</c:v>
                </c:pt>
              </c:strCache>
            </c:strRef>
          </c:cat>
          <c:val>
            <c:numRef>
              <c:f>Graph_6!$B$2:$B$27</c:f>
              <c:numCache>
                <c:formatCode>0.0</c:formatCode>
                <c:ptCount val="26"/>
                <c:pt idx="0">
                  <c:v>26.1</c:v>
                </c:pt>
                <c:pt idx="1">
                  <c:v>27.1</c:v>
                </c:pt>
                <c:pt idx="2">
                  <c:v>27.2</c:v>
                </c:pt>
                <c:pt idx="3">
                  <c:v>26.9</c:v>
                </c:pt>
                <c:pt idx="4">
                  <c:v>26.9</c:v>
                </c:pt>
                <c:pt idx="5">
                  <c:v>26.1</c:v>
                </c:pt>
                <c:pt idx="6">
                  <c:v>26.3</c:v>
                </c:pt>
                <c:pt idx="7">
                  <c:v>25.9</c:v>
                </c:pt>
                <c:pt idx="8">
                  <c:v>26.5</c:v>
                </c:pt>
                <c:pt idx="9">
                  <c:v>27.2</c:v>
                </c:pt>
                <c:pt idx="10">
                  <c:v>27.2</c:v>
                </c:pt>
                <c:pt idx="11">
                  <c:v>27.5</c:v>
                </c:pt>
                <c:pt idx="12">
                  <c:v>27.3</c:v>
                </c:pt>
                <c:pt idx="13">
                  <c:v>26.8</c:v>
                </c:pt>
                <c:pt idx="14">
                  <c:v>27.1</c:v>
                </c:pt>
                <c:pt idx="15">
                  <c:v>25.9</c:v>
                </c:pt>
                <c:pt idx="16">
                  <c:v>25.7</c:v>
                </c:pt>
                <c:pt idx="17">
                  <c:v>25.8</c:v>
                </c:pt>
                <c:pt idx="18">
                  <c:v>26.8</c:v>
                </c:pt>
                <c:pt idx="19">
                  <c:v>26.9</c:v>
                </c:pt>
                <c:pt idx="20">
                  <c:v>27.6</c:v>
                </c:pt>
                <c:pt idx="21">
                  <c:v>27.3</c:v>
                </c:pt>
                <c:pt idx="22">
                  <c:v>27.5</c:v>
                </c:pt>
                <c:pt idx="23">
                  <c:v>27</c:v>
                </c:pt>
                <c:pt idx="24">
                  <c:v>26</c:v>
                </c:pt>
              </c:numCache>
            </c:numRef>
          </c:val>
          <c:smooth val="0"/>
          <c:extLst>
            <c:ext xmlns:c16="http://schemas.microsoft.com/office/drawing/2014/chart" uri="{C3380CC4-5D6E-409C-BE32-E72D297353CC}">
              <c16:uniqueId val="{00000000-E043-48DF-9557-45694FB87CA4}"/>
            </c:ext>
          </c:extLst>
        </c:ser>
        <c:ser>
          <c:idx val="1"/>
          <c:order val="1"/>
          <c:tx>
            <c:strRef>
              <c:f>Graph_6!$C$1</c:f>
              <c:strCache>
                <c:ptCount val="1"/>
                <c:pt idx="0">
                  <c:v>Revised Estimate</c:v>
                </c:pt>
              </c:strCache>
            </c:strRef>
          </c:tx>
          <c:spPr>
            <a:ln w="28575" cap="rnd">
              <a:solidFill>
                <a:srgbClr val="3A86FE"/>
              </a:solidFill>
              <a:round/>
            </a:ln>
            <a:effectLst/>
          </c:spPr>
          <c:marker>
            <c:symbol val="none"/>
          </c:marker>
          <c:cat>
            <c:strRef>
              <c:f>Graph_6!$A$2:$A$27</c:f>
              <c:strCache>
                <c:ptCount val="26"/>
                <c:pt idx="0">
                  <c:v>Jan to Mar 2020</c:v>
                </c:pt>
                <c:pt idx="1">
                  <c:v>Feb to Apr 2020</c:v>
                </c:pt>
                <c:pt idx="2">
                  <c:v>Mar to May 2020</c:v>
                </c:pt>
                <c:pt idx="3">
                  <c:v>Apr to Jun 2020</c:v>
                </c:pt>
                <c:pt idx="4">
                  <c:v>May to Jul 2020</c:v>
                </c:pt>
                <c:pt idx="5">
                  <c:v>Jun to Aug 2020</c:v>
                </c:pt>
                <c:pt idx="6">
                  <c:v>Jul to Sep 2020</c:v>
                </c:pt>
                <c:pt idx="7">
                  <c:v>Aug to Oct 2020</c:v>
                </c:pt>
                <c:pt idx="8">
                  <c:v>Sep to Nov 2020</c:v>
                </c:pt>
                <c:pt idx="9">
                  <c:v>Oct to Dec 2020</c:v>
                </c:pt>
                <c:pt idx="10">
                  <c:v>Nov to Jan 2021</c:v>
                </c:pt>
                <c:pt idx="11">
                  <c:v>Dec to Feb 2021</c:v>
                </c:pt>
                <c:pt idx="12">
                  <c:v>Jan to Mar 2021</c:v>
                </c:pt>
                <c:pt idx="13">
                  <c:v>Feb to Apr 2021</c:v>
                </c:pt>
                <c:pt idx="14">
                  <c:v>Mar to May 2021</c:v>
                </c:pt>
                <c:pt idx="15">
                  <c:v>Apr to Jun 2021</c:v>
                </c:pt>
                <c:pt idx="16">
                  <c:v>May to Jul 2021</c:v>
                </c:pt>
                <c:pt idx="17">
                  <c:v>Jun to Aug 2021</c:v>
                </c:pt>
                <c:pt idx="18">
                  <c:v>Jul to Sep 2021</c:v>
                </c:pt>
                <c:pt idx="19">
                  <c:v>Aug to Oct 2021</c:v>
                </c:pt>
                <c:pt idx="20">
                  <c:v>Sep to Nov 2021</c:v>
                </c:pt>
                <c:pt idx="21">
                  <c:v>Oct to Dec 2021</c:v>
                </c:pt>
                <c:pt idx="22">
                  <c:v>Nov to Jan 2022</c:v>
                </c:pt>
                <c:pt idx="23">
                  <c:v>Dec to Feb 2022</c:v>
                </c:pt>
                <c:pt idx="24">
                  <c:v>Jan to Mar 2022</c:v>
                </c:pt>
                <c:pt idx="25">
                  <c:v>Feb to Apr 2022</c:v>
                </c:pt>
              </c:strCache>
            </c:strRef>
          </c:cat>
          <c:val>
            <c:numRef>
              <c:f>Graph_6!$C$2:$C$27</c:f>
              <c:numCache>
                <c:formatCode>0.0</c:formatCode>
                <c:ptCount val="26"/>
                <c:pt idx="0">
                  <c:v>26.4</c:v>
                </c:pt>
                <c:pt idx="1">
                  <c:v>27.3</c:v>
                </c:pt>
                <c:pt idx="2">
                  <c:v>27.4</c:v>
                </c:pt>
                <c:pt idx="3">
                  <c:v>28</c:v>
                </c:pt>
                <c:pt idx="4">
                  <c:v>27.8</c:v>
                </c:pt>
                <c:pt idx="5">
                  <c:v>27.4</c:v>
                </c:pt>
                <c:pt idx="6">
                  <c:v>27.5</c:v>
                </c:pt>
                <c:pt idx="7">
                  <c:v>27.4</c:v>
                </c:pt>
                <c:pt idx="8">
                  <c:v>28.4</c:v>
                </c:pt>
                <c:pt idx="9">
                  <c:v>29</c:v>
                </c:pt>
                <c:pt idx="10">
                  <c:v>29</c:v>
                </c:pt>
                <c:pt idx="11">
                  <c:v>29.7</c:v>
                </c:pt>
                <c:pt idx="12">
                  <c:v>29.2</c:v>
                </c:pt>
                <c:pt idx="13">
                  <c:v>29</c:v>
                </c:pt>
                <c:pt idx="14">
                  <c:v>29.6</c:v>
                </c:pt>
                <c:pt idx="15">
                  <c:v>28.1</c:v>
                </c:pt>
                <c:pt idx="16">
                  <c:v>27.9</c:v>
                </c:pt>
                <c:pt idx="17">
                  <c:v>27.7</c:v>
                </c:pt>
                <c:pt idx="18">
                  <c:v>28.7</c:v>
                </c:pt>
                <c:pt idx="19">
                  <c:v>28.7</c:v>
                </c:pt>
                <c:pt idx="20">
                  <c:v>29.4</c:v>
                </c:pt>
                <c:pt idx="21">
                  <c:v>28.9</c:v>
                </c:pt>
                <c:pt idx="22">
                  <c:v>28.9</c:v>
                </c:pt>
                <c:pt idx="23">
                  <c:v>28.4</c:v>
                </c:pt>
                <c:pt idx="24">
                  <c:v>27.5</c:v>
                </c:pt>
                <c:pt idx="25">
                  <c:v>27.8</c:v>
                </c:pt>
              </c:numCache>
            </c:numRef>
          </c:val>
          <c:smooth val="0"/>
          <c:extLst>
            <c:ext xmlns:c16="http://schemas.microsoft.com/office/drawing/2014/chart" uri="{C3380CC4-5D6E-409C-BE32-E72D297353CC}">
              <c16:uniqueId val="{00000001-E043-48DF-9557-45694FB87CA4}"/>
            </c:ext>
          </c:extLst>
        </c:ser>
        <c:dLbls>
          <c:showLegendKey val="0"/>
          <c:showVal val="0"/>
          <c:showCatName val="0"/>
          <c:showSerName val="0"/>
          <c:showPercent val="0"/>
          <c:showBubbleSize val="0"/>
        </c:dLbls>
        <c:smooth val="0"/>
        <c:axId val="742916088"/>
        <c:axId val="742912808"/>
      </c:lineChart>
      <c:catAx>
        <c:axId val="742916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2808"/>
        <c:crosses val="autoZero"/>
        <c:auto val="1"/>
        <c:lblAlgn val="ctr"/>
        <c:lblOffset val="100"/>
        <c:noMultiLvlLbl val="0"/>
      </c:catAx>
      <c:valAx>
        <c:axId val="742912808"/>
        <c:scaling>
          <c:orientation val="minMax"/>
          <c:max val="30"/>
          <c:min val="2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6088"/>
        <c:crosses val="autoZero"/>
        <c:crossBetween val="between"/>
        <c:majorUnit val="1"/>
      </c:valAx>
      <c:spPr>
        <a:noFill/>
        <a:ln>
          <a:solidFill>
            <a:srgbClr val="D9D9D9"/>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4466-F5BA-4EA8-95D8-FA87A361601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D4C001C-C557-4A63-B762-073A5EABBFD0}">
      <dgm:prSet phldrT="[Text]"/>
      <dgm:spPr/>
      <dgm:t>
        <a:bodyPr/>
        <a:lstStyle/>
        <a:p>
          <a:r>
            <a:rPr lang="en-US" dirty="0" smtClean="0"/>
            <a:t>Section C: Manufacturing</a:t>
          </a:r>
          <a:endParaRPr lang="en-US" dirty="0"/>
        </a:p>
      </dgm:t>
    </dgm:pt>
    <dgm:pt modelId="{D6177FE9-9FC8-447C-B894-288522AEB6A4}" type="parTrans" cxnId="{6C091BEE-944E-4289-A91D-2D1F308E7CB8}">
      <dgm:prSet/>
      <dgm:spPr/>
      <dgm:t>
        <a:bodyPr/>
        <a:lstStyle/>
        <a:p>
          <a:endParaRPr lang="en-US"/>
        </a:p>
      </dgm:t>
    </dgm:pt>
    <dgm:pt modelId="{B41DF6F8-6517-4BAA-9806-D23C18D62C1F}" type="sibTrans" cxnId="{6C091BEE-944E-4289-A91D-2D1F308E7CB8}">
      <dgm:prSet/>
      <dgm:spPr/>
      <dgm:t>
        <a:bodyPr/>
        <a:lstStyle/>
        <a:p>
          <a:endParaRPr lang="en-US"/>
        </a:p>
      </dgm:t>
    </dgm:pt>
    <dgm:pt modelId="{7CFC1A1D-AF98-4390-85B2-802678813A9E}">
      <dgm:prSet phldrT="[Text]"/>
      <dgm:spPr/>
      <dgm:t>
        <a:bodyPr/>
        <a:lstStyle/>
        <a:p>
          <a:r>
            <a:rPr lang="en-US" dirty="0" smtClean="0"/>
            <a:t>Division 10: Manufacture of food products</a:t>
          </a:r>
          <a:endParaRPr lang="en-US" dirty="0"/>
        </a:p>
      </dgm:t>
    </dgm:pt>
    <dgm:pt modelId="{5B786B72-9ABC-4C8D-BCCD-B54D977F3E1D}" type="parTrans" cxnId="{946927B1-F267-41D1-8F41-862769B4180C}">
      <dgm:prSet/>
      <dgm:spPr/>
      <dgm:t>
        <a:bodyPr/>
        <a:lstStyle/>
        <a:p>
          <a:endParaRPr lang="en-US"/>
        </a:p>
      </dgm:t>
    </dgm:pt>
    <dgm:pt modelId="{30AFA363-A823-45F9-B84E-49A6C127A62D}" type="sibTrans" cxnId="{946927B1-F267-41D1-8F41-862769B4180C}">
      <dgm:prSet/>
      <dgm:spPr/>
      <dgm:t>
        <a:bodyPr/>
        <a:lstStyle/>
        <a:p>
          <a:endParaRPr lang="en-US"/>
        </a:p>
      </dgm:t>
    </dgm:pt>
    <dgm:pt modelId="{288AB335-E4DA-43FF-8EAB-1FFBCA60DA80}">
      <dgm:prSet phldrT="[Text]"/>
      <dgm:spPr/>
      <dgm:t>
        <a:bodyPr/>
        <a:lstStyle/>
        <a:p>
          <a:r>
            <a:rPr lang="en-US" b="0" dirty="0" smtClean="0">
              <a:latin typeface="+mn-lt"/>
              <a:cs typeface="Arial" panose="020B0604020202020204" pitchFamily="34" charset="0"/>
            </a:rPr>
            <a:t>Group 10.8: Manufacture of other food products</a:t>
          </a:r>
          <a:endParaRPr lang="en-US" dirty="0"/>
        </a:p>
      </dgm:t>
    </dgm:pt>
    <dgm:pt modelId="{700AE1AB-37F1-43C9-B6DC-60EE469DF480}" type="parTrans" cxnId="{98A135D1-E31B-4C61-8F01-1B01B98AFD71}">
      <dgm:prSet/>
      <dgm:spPr/>
      <dgm:t>
        <a:bodyPr/>
        <a:lstStyle/>
        <a:p>
          <a:endParaRPr lang="en-US"/>
        </a:p>
      </dgm:t>
    </dgm:pt>
    <dgm:pt modelId="{FF759E2E-A730-4E11-A587-5856DC0A6DD8}" type="sibTrans" cxnId="{98A135D1-E31B-4C61-8F01-1B01B98AFD71}">
      <dgm:prSet/>
      <dgm:spPr/>
      <dgm:t>
        <a:bodyPr/>
        <a:lstStyle/>
        <a:p>
          <a:endParaRPr lang="en-US"/>
        </a:p>
      </dgm:t>
    </dgm:pt>
    <dgm:pt modelId="{4AF58905-ED4A-4C33-8B6F-26B6904B2135}">
      <dgm:prSet/>
      <dgm:spPr/>
      <dgm:t>
        <a:bodyPr/>
        <a:lstStyle/>
        <a:p>
          <a:r>
            <a:rPr lang="en-US" b="0" smtClean="0">
              <a:latin typeface="+mn-lt"/>
              <a:cs typeface="Arial" panose="020B0604020202020204" pitchFamily="34" charset="0"/>
            </a:rPr>
            <a:t>Class 10.83: Processing of tea and coffee</a:t>
          </a:r>
          <a:endParaRPr lang="en-US" b="0" dirty="0" smtClean="0">
            <a:latin typeface="+mn-lt"/>
            <a:cs typeface="Arial" panose="020B0604020202020204" pitchFamily="34" charset="0"/>
          </a:endParaRPr>
        </a:p>
      </dgm:t>
    </dgm:pt>
    <dgm:pt modelId="{290AEE7C-CC10-45BC-84BD-4C1C5E7DD2F6}" type="parTrans" cxnId="{E1FED831-2BAB-4005-836B-B7EFA6B3D4A7}">
      <dgm:prSet/>
      <dgm:spPr/>
      <dgm:t>
        <a:bodyPr/>
        <a:lstStyle/>
        <a:p>
          <a:endParaRPr lang="en-US"/>
        </a:p>
      </dgm:t>
    </dgm:pt>
    <dgm:pt modelId="{50AA1939-E36C-487F-94D7-DA52443013E6}" type="sibTrans" cxnId="{E1FED831-2BAB-4005-836B-B7EFA6B3D4A7}">
      <dgm:prSet/>
      <dgm:spPr/>
      <dgm:t>
        <a:bodyPr/>
        <a:lstStyle/>
        <a:p>
          <a:endParaRPr lang="en-US"/>
        </a:p>
      </dgm:t>
    </dgm:pt>
    <dgm:pt modelId="{37FF97F7-DA46-458F-A6B1-D19C3A9233DA}">
      <dgm:prSet/>
      <dgm:spPr/>
      <dgm:t>
        <a:bodyPr/>
        <a:lstStyle/>
        <a:p>
          <a:r>
            <a:rPr lang="en-GB" b="0" dirty="0" smtClean="0">
              <a:latin typeface="+mn-lt"/>
              <a:cs typeface="Arial" panose="020B0604020202020204" pitchFamily="34" charset="0"/>
            </a:rPr>
            <a:t>Sub-class 10.83/1: Tea processing</a:t>
          </a:r>
        </a:p>
      </dgm:t>
    </dgm:pt>
    <dgm:pt modelId="{D37FA145-9127-4C38-A9E7-A5D5128DEC5F}" type="parTrans" cxnId="{B932EB01-161B-49A1-8029-39F010DCB1B5}">
      <dgm:prSet/>
      <dgm:spPr/>
      <dgm:t>
        <a:bodyPr/>
        <a:lstStyle/>
        <a:p>
          <a:endParaRPr lang="en-US"/>
        </a:p>
      </dgm:t>
    </dgm:pt>
    <dgm:pt modelId="{8EA45312-45BD-4CB2-8781-5CA31D722ADC}" type="sibTrans" cxnId="{B932EB01-161B-49A1-8029-39F010DCB1B5}">
      <dgm:prSet/>
      <dgm:spPr/>
      <dgm:t>
        <a:bodyPr/>
        <a:lstStyle/>
        <a:p>
          <a:endParaRPr lang="en-US"/>
        </a:p>
      </dgm:t>
    </dgm:pt>
    <dgm:pt modelId="{70CAEFAE-F973-4399-A9CF-0CDF8104559B}" type="pres">
      <dgm:prSet presAssocID="{7FC24466-F5BA-4EA8-95D8-FA87A361601E}" presName="rootnode" presStyleCnt="0">
        <dgm:presLayoutVars>
          <dgm:chMax/>
          <dgm:chPref/>
          <dgm:dir/>
          <dgm:animLvl val="lvl"/>
        </dgm:presLayoutVars>
      </dgm:prSet>
      <dgm:spPr/>
      <dgm:t>
        <a:bodyPr/>
        <a:lstStyle/>
        <a:p>
          <a:endParaRPr lang="en-US"/>
        </a:p>
      </dgm:t>
    </dgm:pt>
    <dgm:pt modelId="{C019C512-72C5-4532-9A1E-1438EA1E7238}" type="pres">
      <dgm:prSet presAssocID="{DD4C001C-C557-4A63-B762-073A5EABBFD0}" presName="composite" presStyleCnt="0"/>
      <dgm:spPr/>
    </dgm:pt>
    <dgm:pt modelId="{70EE1EF8-B21B-48F2-9BD1-99CFA908B9BC}" type="pres">
      <dgm:prSet presAssocID="{DD4C001C-C557-4A63-B762-073A5EABBFD0}" presName="bentUpArrow1" presStyleLbl="alignImgPlace1" presStyleIdx="0" presStyleCnt="4"/>
      <dgm:spPr>
        <a:solidFill>
          <a:schemeClr val="bg2"/>
        </a:solidFill>
        <a:ln>
          <a:solidFill>
            <a:schemeClr val="bg2"/>
          </a:solidFill>
        </a:ln>
      </dgm:spPr>
    </dgm:pt>
    <dgm:pt modelId="{AD2E59FE-6AAC-435C-9E66-49DEB816600E}" type="pres">
      <dgm:prSet presAssocID="{DD4C001C-C557-4A63-B762-073A5EABBFD0}" presName="ParentText" presStyleLbl="node1" presStyleIdx="0" presStyleCnt="5">
        <dgm:presLayoutVars>
          <dgm:chMax val="1"/>
          <dgm:chPref val="1"/>
          <dgm:bulletEnabled val="1"/>
        </dgm:presLayoutVars>
      </dgm:prSet>
      <dgm:spPr/>
      <dgm:t>
        <a:bodyPr/>
        <a:lstStyle/>
        <a:p>
          <a:endParaRPr lang="en-US"/>
        </a:p>
      </dgm:t>
    </dgm:pt>
    <dgm:pt modelId="{1A47E907-3F3C-46C1-A21F-5721F68EBF95}" type="pres">
      <dgm:prSet presAssocID="{DD4C001C-C557-4A63-B762-073A5EABBFD0}" presName="ChildText" presStyleLbl="revTx" presStyleIdx="0" presStyleCnt="4">
        <dgm:presLayoutVars>
          <dgm:chMax val="0"/>
          <dgm:chPref val="0"/>
          <dgm:bulletEnabled val="1"/>
        </dgm:presLayoutVars>
      </dgm:prSet>
      <dgm:spPr/>
      <dgm:t>
        <a:bodyPr/>
        <a:lstStyle/>
        <a:p>
          <a:endParaRPr lang="en-US"/>
        </a:p>
      </dgm:t>
    </dgm:pt>
    <dgm:pt modelId="{BCD272FE-BC18-4B5D-9B8E-C57E3C309714}" type="pres">
      <dgm:prSet presAssocID="{B41DF6F8-6517-4BAA-9806-D23C18D62C1F}" presName="sibTrans" presStyleCnt="0"/>
      <dgm:spPr/>
    </dgm:pt>
    <dgm:pt modelId="{36CAA982-5EB9-46AD-815A-2D04FCA2A559}" type="pres">
      <dgm:prSet presAssocID="{7CFC1A1D-AF98-4390-85B2-802678813A9E}" presName="composite" presStyleCnt="0"/>
      <dgm:spPr/>
    </dgm:pt>
    <dgm:pt modelId="{3880E6DE-396F-48FA-ABCB-E300C5E204AB}" type="pres">
      <dgm:prSet presAssocID="{7CFC1A1D-AF98-4390-85B2-802678813A9E}" presName="bentUpArrow1" presStyleLbl="alignImgPlace1" presStyleIdx="1" presStyleCnt="4"/>
      <dgm:spPr>
        <a:solidFill>
          <a:schemeClr val="bg2"/>
        </a:solidFill>
        <a:ln>
          <a:solidFill>
            <a:schemeClr val="bg2"/>
          </a:solidFill>
        </a:ln>
      </dgm:spPr>
    </dgm:pt>
    <dgm:pt modelId="{71CCB899-2EE4-40E8-B852-B6F63A8C072E}" type="pres">
      <dgm:prSet presAssocID="{7CFC1A1D-AF98-4390-85B2-802678813A9E}" presName="ParentText" presStyleLbl="node1" presStyleIdx="1" presStyleCnt="5">
        <dgm:presLayoutVars>
          <dgm:chMax val="1"/>
          <dgm:chPref val="1"/>
          <dgm:bulletEnabled val="1"/>
        </dgm:presLayoutVars>
      </dgm:prSet>
      <dgm:spPr/>
      <dgm:t>
        <a:bodyPr/>
        <a:lstStyle/>
        <a:p>
          <a:endParaRPr lang="en-US"/>
        </a:p>
      </dgm:t>
    </dgm:pt>
    <dgm:pt modelId="{5D460484-3610-466C-BBAE-4652B725F6EA}" type="pres">
      <dgm:prSet presAssocID="{7CFC1A1D-AF98-4390-85B2-802678813A9E}" presName="ChildText" presStyleLbl="revTx" presStyleIdx="1" presStyleCnt="4">
        <dgm:presLayoutVars>
          <dgm:chMax val="0"/>
          <dgm:chPref val="0"/>
          <dgm:bulletEnabled val="1"/>
        </dgm:presLayoutVars>
      </dgm:prSet>
      <dgm:spPr/>
      <dgm:t>
        <a:bodyPr/>
        <a:lstStyle/>
        <a:p>
          <a:endParaRPr lang="en-US"/>
        </a:p>
      </dgm:t>
    </dgm:pt>
    <dgm:pt modelId="{E61DCFF9-B41E-4726-9885-4CAC475FC947}" type="pres">
      <dgm:prSet presAssocID="{30AFA363-A823-45F9-B84E-49A6C127A62D}" presName="sibTrans" presStyleCnt="0"/>
      <dgm:spPr/>
    </dgm:pt>
    <dgm:pt modelId="{CFD611C1-2F65-4DDD-A940-AA3975FB8D29}" type="pres">
      <dgm:prSet presAssocID="{288AB335-E4DA-43FF-8EAB-1FFBCA60DA80}" presName="composite" presStyleCnt="0"/>
      <dgm:spPr/>
    </dgm:pt>
    <dgm:pt modelId="{9363A2BF-B14E-47DF-B27F-2E90FD74373B}" type="pres">
      <dgm:prSet presAssocID="{288AB335-E4DA-43FF-8EAB-1FFBCA60DA80}" presName="bentUpArrow1" presStyleLbl="alignImgPlace1" presStyleIdx="2" presStyleCnt="4"/>
      <dgm:spPr>
        <a:solidFill>
          <a:schemeClr val="bg2"/>
        </a:solidFill>
        <a:ln>
          <a:solidFill>
            <a:schemeClr val="bg2"/>
          </a:solidFill>
        </a:ln>
      </dgm:spPr>
    </dgm:pt>
    <dgm:pt modelId="{0DFE3D08-DA77-4465-87CD-47E6C06E7051}" type="pres">
      <dgm:prSet presAssocID="{288AB335-E4DA-43FF-8EAB-1FFBCA60DA80}" presName="ParentText" presStyleLbl="node1" presStyleIdx="2" presStyleCnt="5">
        <dgm:presLayoutVars>
          <dgm:chMax val="1"/>
          <dgm:chPref val="1"/>
          <dgm:bulletEnabled val="1"/>
        </dgm:presLayoutVars>
      </dgm:prSet>
      <dgm:spPr/>
      <dgm:t>
        <a:bodyPr/>
        <a:lstStyle/>
        <a:p>
          <a:endParaRPr lang="en-US"/>
        </a:p>
      </dgm:t>
    </dgm:pt>
    <dgm:pt modelId="{22C5ABD4-9B5F-4CAC-B598-D1CE19DA0DAB}" type="pres">
      <dgm:prSet presAssocID="{288AB335-E4DA-43FF-8EAB-1FFBCA60DA80}" presName="ChildText" presStyleLbl="revTx" presStyleIdx="2" presStyleCnt="4">
        <dgm:presLayoutVars>
          <dgm:chMax val="0"/>
          <dgm:chPref val="0"/>
          <dgm:bulletEnabled val="1"/>
        </dgm:presLayoutVars>
      </dgm:prSet>
      <dgm:spPr/>
      <dgm:t>
        <a:bodyPr/>
        <a:lstStyle/>
        <a:p>
          <a:endParaRPr lang="en-US"/>
        </a:p>
      </dgm:t>
    </dgm:pt>
    <dgm:pt modelId="{42888CBB-DF12-4284-9A91-AA56761D766F}" type="pres">
      <dgm:prSet presAssocID="{FF759E2E-A730-4E11-A587-5856DC0A6DD8}" presName="sibTrans" presStyleCnt="0"/>
      <dgm:spPr/>
    </dgm:pt>
    <dgm:pt modelId="{28F778B3-FA9D-4F43-9C46-06299F61A935}" type="pres">
      <dgm:prSet presAssocID="{4AF58905-ED4A-4C33-8B6F-26B6904B2135}" presName="composite" presStyleCnt="0"/>
      <dgm:spPr/>
    </dgm:pt>
    <dgm:pt modelId="{7749D062-D546-4AB9-A703-7E5DCE9F5761}" type="pres">
      <dgm:prSet presAssocID="{4AF58905-ED4A-4C33-8B6F-26B6904B2135}" presName="bentUpArrow1" presStyleLbl="alignImgPlace1" presStyleIdx="3" presStyleCnt="4"/>
      <dgm:spPr>
        <a:solidFill>
          <a:schemeClr val="bg2"/>
        </a:solidFill>
        <a:ln>
          <a:solidFill>
            <a:schemeClr val="bg2"/>
          </a:solidFill>
        </a:ln>
      </dgm:spPr>
    </dgm:pt>
    <dgm:pt modelId="{8CF2E402-ADB7-4A98-AA9B-6BA2A2713A35}" type="pres">
      <dgm:prSet presAssocID="{4AF58905-ED4A-4C33-8B6F-26B6904B2135}" presName="ParentText" presStyleLbl="node1" presStyleIdx="3" presStyleCnt="5">
        <dgm:presLayoutVars>
          <dgm:chMax val="1"/>
          <dgm:chPref val="1"/>
          <dgm:bulletEnabled val="1"/>
        </dgm:presLayoutVars>
      </dgm:prSet>
      <dgm:spPr/>
      <dgm:t>
        <a:bodyPr/>
        <a:lstStyle/>
        <a:p>
          <a:endParaRPr lang="en-US"/>
        </a:p>
      </dgm:t>
    </dgm:pt>
    <dgm:pt modelId="{757EC174-3B1E-4DF8-93D6-623D05C5CDD0}" type="pres">
      <dgm:prSet presAssocID="{4AF58905-ED4A-4C33-8B6F-26B6904B2135}" presName="ChildText" presStyleLbl="revTx" presStyleIdx="3" presStyleCnt="4">
        <dgm:presLayoutVars>
          <dgm:chMax val="0"/>
          <dgm:chPref val="0"/>
          <dgm:bulletEnabled val="1"/>
        </dgm:presLayoutVars>
      </dgm:prSet>
      <dgm:spPr/>
    </dgm:pt>
    <dgm:pt modelId="{407F942E-0281-4BAF-A92F-6F97D5B60F94}" type="pres">
      <dgm:prSet presAssocID="{50AA1939-E36C-487F-94D7-DA52443013E6}" presName="sibTrans" presStyleCnt="0"/>
      <dgm:spPr/>
    </dgm:pt>
    <dgm:pt modelId="{DE4F9EF3-4E47-4BE1-9298-41EC07DCB3DC}" type="pres">
      <dgm:prSet presAssocID="{37FF97F7-DA46-458F-A6B1-D19C3A9233DA}" presName="composite" presStyleCnt="0"/>
      <dgm:spPr/>
    </dgm:pt>
    <dgm:pt modelId="{A51A58CA-1C85-4CEB-901B-D36E05DADD23}" type="pres">
      <dgm:prSet presAssocID="{37FF97F7-DA46-458F-A6B1-D19C3A9233DA}" presName="ParentText" presStyleLbl="node1" presStyleIdx="4" presStyleCnt="5">
        <dgm:presLayoutVars>
          <dgm:chMax val="1"/>
          <dgm:chPref val="1"/>
          <dgm:bulletEnabled val="1"/>
        </dgm:presLayoutVars>
      </dgm:prSet>
      <dgm:spPr/>
      <dgm:t>
        <a:bodyPr/>
        <a:lstStyle/>
        <a:p>
          <a:endParaRPr lang="en-US"/>
        </a:p>
      </dgm:t>
    </dgm:pt>
  </dgm:ptLst>
  <dgm:cxnLst>
    <dgm:cxn modelId="{6C091BEE-944E-4289-A91D-2D1F308E7CB8}" srcId="{7FC24466-F5BA-4EA8-95D8-FA87A361601E}" destId="{DD4C001C-C557-4A63-B762-073A5EABBFD0}" srcOrd="0" destOrd="0" parTransId="{D6177FE9-9FC8-447C-B894-288522AEB6A4}" sibTransId="{B41DF6F8-6517-4BAA-9806-D23C18D62C1F}"/>
    <dgm:cxn modelId="{705F48E8-8787-40FE-B195-866C8EA66E6D}" type="presOf" srcId="{7CFC1A1D-AF98-4390-85B2-802678813A9E}" destId="{71CCB899-2EE4-40E8-B852-B6F63A8C072E}" srcOrd="0" destOrd="0" presId="urn:microsoft.com/office/officeart/2005/8/layout/StepDownProcess"/>
    <dgm:cxn modelId="{98A135D1-E31B-4C61-8F01-1B01B98AFD71}" srcId="{7FC24466-F5BA-4EA8-95D8-FA87A361601E}" destId="{288AB335-E4DA-43FF-8EAB-1FFBCA60DA80}" srcOrd="2" destOrd="0" parTransId="{700AE1AB-37F1-43C9-B6DC-60EE469DF480}" sibTransId="{FF759E2E-A730-4E11-A587-5856DC0A6DD8}"/>
    <dgm:cxn modelId="{B932EB01-161B-49A1-8029-39F010DCB1B5}" srcId="{7FC24466-F5BA-4EA8-95D8-FA87A361601E}" destId="{37FF97F7-DA46-458F-A6B1-D19C3A9233DA}" srcOrd="4" destOrd="0" parTransId="{D37FA145-9127-4C38-A9E7-A5D5128DEC5F}" sibTransId="{8EA45312-45BD-4CB2-8781-5CA31D722ADC}"/>
    <dgm:cxn modelId="{E432CBEE-9771-49D3-BC04-D92FEF2C8E64}" type="presOf" srcId="{DD4C001C-C557-4A63-B762-073A5EABBFD0}" destId="{AD2E59FE-6AAC-435C-9E66-49DEB816600E}" srcOrd="0" destOrd="0" presId="urn:microsoft.com/office/officeart/2005/8/layout/StepDownProcess"/>
    <dgm:cxn modelId="{CB346454-02A6-470F-B6D7-2076CC945664}" type="presOf" srcId="{4AF58905-ED4A-4C33-8B6F-26B6904B2135}" destId="{8CF2E402-ADB7-4A98-AA9B-6BA2A2713A35}" srcOrd="0" destOrd="0" presId="urn:microsoft.com/office/officeart/2005/8/layout/StepDownProcess"/>
    <dgm:cxn modelId="{BFDF79D1-6023-47D2-8C45-2BEF332D0CF6}" type="presOf" srcId="{7FC24466-F5BA-4EA8-95D8-FA87A361601E}" destId="{70CAEFAE-F973-4399-A9CF-0CDF8104559B}" srcOrd="0" destOrd="0" presId="urn:microsoft.com/office/officeart/2005/8/layout/StepDownProcess"/>
    <dgm:cxn modelId="{946927B1-F267-41D1-8F41-862769B4180C}" srcId="{7FC24466-F5BA-4EA8-95D8-FA87A361601E}" destId="{7CFC1A1D-AF98-4390-85B2-802678813A9E}" srcOrd="1" destOrd="0" parTransId="{5B786B72-9ABC-4C8D-BCCD-B54D977F3E1D}" sibTransId="{30AFA363-A823-45F9-B84E-49A6C127A62D}"/>
    <dgm:cxn modelId="{4E413E80-FD6C-4D82-9B54-5A042E33547C}" type="presOf" srcId="{288AB335-E4DA-43FF-8EAB-1FFBCA60DA80}" destId="{0DFE3D08-DA77-4465-87CD-47E6C06E7051}" srcOrd="0" destOrd="0" presId="urn:microsoft.com/office/officeart/2005/8/layout/StepDownProcess"/>
    <dgm:cxn modelId="{7A485BFF-6988-48D4-A6FA-E8F3FEF62495}" type="presOf" srcId="{37FF97F7-DA46-458F-A6B1-D19C3A9233DA}" destId="{A51A58CA-1C85-4CEB-901B-D36E05DADD23}" srcOrd="0" destOrd="0" presId="urn:microsoft.com/office/officeart/2005/8/layout/StepDownProcess"/>
    <dgm:cxn modelId="{E1FED831-2BAB-4005-836B-B7EFA6B3D4A7}" srcId="{7FC24466-F5BA-4EA8-95D8-FA87A361601E}" destId="{4AF58905-ED4A-4C33-8B6F-26B6904B2135}" srcOrd="3" destOrd="0" parTransId="{290AEE7C-CC10-45BC-84BD-4C1C5E7DD2F6}" sibTransId="{50AA1939-E36C-487F-94D7-DA52443013E6}"/>
    <dgm:cxn modelId="{55528B11-B3CF-4DBA-8BFC-394312C251CE}" type="presParOf" srcId="{70CAEFAE-F973-4399-A9CF-0CDF8104559B}" destId="{C019C512-72C5-4532-9A1E-1438EA1E7238}" srcOrd="0" destOrd="0" presId="urn:microsoft.com/office/officeart/2005/8/layout/StepDownProcess"/>
    <dgm:cxn modelId="{98A6A3FF-B303-438C-9F92-D55FCEC1EF28}" type="presParOf" srcId="{C019C512-72C5-4532-9A1E-1438EA1E7238}" destId="{70EE1EF8-B21B-48F2-9BD1-99CFA908B9BC}" srcOrd="0" destOrd="0" presId="urn:microsoft.com/office/officeart/2005/8/layout/StepDownProcess"/>
    <dgm:cxn modelId="{9FB6D580-F182-4171-A552-D287530F9161}" type="presParOf" srcId="{C019C512-72C5-4532-9A1E-1438EA1E7238}" destId="{AD2E59FE-6AAC-435C-9E66-49DEB816600E}" srcOrd="1" destOrd="0" presId="urn:microsoft.com/office/officeart/2005/8/layout/StepDownProcess"/>
    <dgm:cxn modelId="{390217CD-1451-4A7E-B861-E1E548D860CB}" type="presParOf" srcId="{C019C512-72C5-4532-9A1E-1438EA1E7238}" destId="{1A47E907-3F3C-46C1-A21F-5721F68EBF95}" srcOrd="2" destOrd="0" presId="urn:microsoft.com/office/officeart/2005/8/layout/StepDownProcess"/>
    <dgm:cxn modelId="{E48FE9B4-F181-4F29-BC86-A7AF62D1ADB5}" type="presParOf" srcId="{70CAEFAE-F973-4399-A9CF-0CDF8104559B}" destId="{BCD272FE-BC18-4B5D-9B8E-C57E3C309714}" srcOrd="1" destOrd="0" presId="urn:microsoft.com/office/officeart/2005/8/layout/StepDownProcess"/>
    <dgm:cxn modelId="{C73308CD-C8C7-44E2-9E66-0C76EB8B87FF}" type="presParOf" srcId="{70CAEFAE-F973-4399-A9CF-0CDF8104559B}" destId="{36CAA982-5EB9-46AD-815A-2D04FCA2A559}" srcOrd="2" destOrd="0" presId="urn:microsoft.com/office/officeart/2005/8/layout/StepDownProcess"/>
    <dgm:cxn modelId="{13588E2D-C1FF-4FBC-94DA-54C2EE29C067}" type="presParOf" srcId="{36CAA982-5EB9-46AD-815A-2D04FCA2A559}" destId="{3880E6DE-396F-48FA-ABCB-E300C5E204AB}" srcOrd="0" destOrd="0" presId="urn:microsoft.com/office/officeart/2005/8/layout/StepDownProcess"/>
    <dgm:cxn modelId="{ADD2B3E1-0641-466B-B34E-2DE758BF3DB8}" type="presParOf" srcId="{36CAA982-5EB9-46AD-815A-2D04FCA2A559}" destId="{71CCB899-2EE4-40E8-B852-B6F63A8C072E}" srcOrd="1" destOrd="0" presId="urn:microsoft.com/office/officeart/2005/8/layout/StepDownProcess"/>
    <dgm:cxn modelId="{095463B9-F096-45CC-BF9F-22260B692187}" type="presParOf" srcId="{36CAA982-5EB9-46AD-815A-2D04FCA2A559}" destId="{5D460484-3610-466C-BBAE-4652B725F6EA}" srcOrd="2" destOrd="0" presId="urn:microsoft.com/office/officeart/2005/8/layout/StepDownProcess"/>
    <dgm:cxn modelId="{6B7CF1EF-D38A-425A-A253-FEF934B7E495}" type="presParOf" srcId="{70CAEFAE-F973-4399-A9CF-0CDF8104559B}" destId="{E61DCFF9-B41E-4726-9885-4CAC475FC947}" srcOrd="3" destOrd="0" presId="urn:microsoft.com/office/officeart/2005/8/layout/StepDownProcess"/>
    <dgm:cxn modelId="{3CA7B456-A41D-4CAB-8044-2E73193B8CBF}" type="presParOf" srcId="{70CAEFAE-F973-4399-A9CF-0CDF8104559B}" destId="{CFD611C1-2F65-4DDD-A940-AA3975FB8D29}" srcOrd="4" destOrd="0" presId="urn:microsoft.com/office/officeart/2005/8/layout/StepDownProcess"/>
    <dgm:cxn modelId="{691B2953-193B-423D-87D5-F9D6A458FEE2}" type="presParOf" srcId="{CFD611C1-2F65-4DDD-A940-AA3975FB8D29}" destId="{9363A2BF-B14E-47DF-B27F-2E90FD74373B}" srcOrd="0" destOrd="0" presId="urn:microsoft.com/office/officeart/2005/8/layout/StepDownProcess"/>
    <dgm:cxn modelId="{A52C5AEA-A02D-49AE-B7C9-400F7FE944FB}" type="presParOf" srcId="{CFD611C1-2F65-4DDD-A940-AA3975FB8D29}" destId="{0DFE3D08-DA77-4465-87CD-47E6C06E7051}" srcOrd="1" destOrd="0" presId="urn:microsoft.com/office/officeart/2005/8/layout/StepDownProcess"/>
    <dgm:cxn modelId="{19946BE8-988C-4024-806F-08540FCB407D}" type="presParOf" srcId="{CFD611C1-2F65-4DDD-A940-AA3975FB8D29}" destId="{22C5ABD4-9B5F-4CAC-B598-D1CE19DA0DAB}" srcOrd="2" destOrd="0" presId="urn:microsoft.com/office/officeart/2005/8/layout/StepDownProcess"/>
    <dgm:cxn modelId="{9E650014-C3D5-4EAF-BBF8-04CAAD85EACA}" type="presParOf" srcId="{70CAEFAE-F973-4399-A9CF-0CDF8104559B}" destId="{42888CBB-DF12-4284-9A91-AA56761D766F}" srcOrd="5" destOrd="0" presId="urn:microsoft.com/office/officeart/2005/8/layout/StepDownProcess"/>
    <dgm:cxn modelId="{7501BB19-7028-4DBC-9516-D9EA51E3A52A}" type="presParOf" srcId="{70CAEFAE-F973-4399-A9CF-0CDF8104559B}" destId="{28F778B3-FA9D-4F43-9C46-06299F61A935}" srcOrd="6" destOrd="0" presId="urn:microsoft.com/office/officeart/2005/8/layout/StepDownProcess"/>
    <dgm:cxn modelId="{EDF9C3AC-2C2B-48DF-AC27-059C597A959A}" type="presParOf" srcId="{28F778B3-FA9D-4F43-9C46-06299F61A935}" destId="{7749D062-D546-4AB9-A703-7E5DCE9F5761}" srcOrd="0" destOrd="0" presId="urn:microsoft.com/office/officeart/2005/8/layout/StepDownProcess"/>
    <dgm:cxn modelId="{924C53A8-4E93-4C04-A082-566E36AA676D}" type="presParOf" srcId="{28F778B3-FA9D-4F43-9C46-06299F61A935}" destId="{8CF2E402-ADB7-4A98-AA9B-6BA2A2713A35}" srcOrd="1" destOrd="0" presId="urn:microsoft.com/office/officeart/2005/8/layout/StepDownProcess"/>
    <dgm:cxn modelId="{FAFF0D40-9E4A-445E-B85A-D4F23CC25F19}" type="presParOf" srcId="{28F778B3-FA9D-4F43-9C46-06299F61A935}" destId="{757EC174-3B1E-4DF8-93D6-623D05C5CDD0}" srcOrd="2" destOrd="0" presId="urn:microsoft.com/office/officeart/2005/8/layout/StepDownProcess"/>
    <dgm:cxn modelId="{54D0A4CD-D3B5-48BF-B9EF-01169DE08F40}" type="presParOf" srcId="{70CAEFAE-F973-4399-A9CF-0CDF8104559B}" destId="{407F942E-0281-4BAF-A92F-6F97D5B60F94}" srcOrd="7" destOrd="0" presId="urn:microsoft.com/office/officeart/2005/8/layout/StepDownProcess"/>
    <dgm:cxn modelId="{DEACD63C-5976-4E9D-8C24-EB690C287541}" type="presParOf" srcId="{70CAEFAE-F973-4399-A9CF-0CDF8104559B}" destId="{DE4F9EF3-4E47-4BE1-9298-41EC07DCB3DC}" srcOrd="8" destOrd="0" presId="urn:microsoft.com/office/officeart/2005/8/layout/StepDownProcess"/>
    <dgm:cxn modelId="{1D0E81A2-FDBB-4EB9-BBF3-F241901706C6}" type="presParOf" srcId="{DE4F9EF3-4E47-4BE1-9298-41EC07DCB3DC}" destId="{A51A58CA-1C85-4CEB-901B-D36E05DADD2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E1EF8-B21B-48F2-9BD1-99CFA908B9BC}">
      <dsp:nvSpPr>
        <dsp:cNvPr id="0" name=""/>
        <dsp:cNvSpPr/>
      </dsp:nvSpPr>
      <dsp:spPr>
        <a:xfrm rot="5400000">
          <a:off x="1279256" y="949999"/>
          <a:ext cx="826770" cy="941248"/>
        </a:xfrm>
        <a:prstGeom prst="bentUpArrow">
          <a:avLst>
            <a:gd name="adj1" fmla="val 32840"/>
            <a:gd name="adj2" fmla="val 25000"/>
            <a:gd name="adj3" fmla="val 3578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AD2E59FE-6AAC-435C-9E66-49DEB816600E}">
      <dsp:nvSpPr>
        <dsp:cNvPr id="0" name=""/>
        <dsp:cNvSpPr/>
      </dsp:nvSpPr>
      <dsp:spPr>
        <a:xfrm>
          <a:off x="1060212" y="33507"/>
          <a:ext cx="1391794" cy="974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Section C: Manufacturing</a:t>
          </a:r>
          <a:endParaRPr lang="en-US" sz="1300" kern="1200" dirty="0"/>
        </a:p>
      </dsp:txBody>
      <dsp:txXfrm>
        <a:off x="1107778" y="81073"/>
        <a:ext cx="1296662" cy="879078"/>
      </dsp:txXfrm>
    </dsp:sp>
    <dsp:sp modelId="{1A47E907-3F3C-46C1-A21F-5721F68EBF95}">
      <dsp:nvSpPr>
        <dsp:cNvPr id="0" name=""/>
        <dsp:cNvSpPr/>
      </dsp:nvSpPr>
      <dsp:spPr>
        <a:xfrm>
          <a:off x="2452006" y="12642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3880E6DE-396F-48FA-ABCB-E300C5E204AB}">
      <dsp:nvSpPr>
        <dsp:cNvPr id="0" name=""/>
        <dsp:cNvSpPr/>
      </dsp:nvSpPr>
      <dsp:spPr>
        <a:xfrm rot="5400000">
          <a:off x="2433201" y="2044359"/>
          <a:ext cx="826770" cy="941248"/>
        </a:xfrm>
        <a:prstGeom prst="bentUpArrow">
          <a:avLst>
            <a:gd name="adj1" fmla="val 32840"/>
            <a:gd name="adj2" fmla="val 25000"/>
            <a:gd name="adj3" fmla="val 3578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71CCB899-2EE4-40E8-B852-B6F63A8C072E}">
      <dsp:nvSpPr>
        <dsp:cNvPr id="0" name=""/>
        <dsp:cNvSpPr/>
      </dsp:nvSpPr>
      <dsp:spPr>
        <a:xfrm>
          <a:off x="2214157" y="1127868"/>
          <a:ext cx="1391794" cy="974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Division 10: Manufacture of food products</a:t>
          </a:r>
          <a:endParaRPr lang="en-US" sz="1300" kern="1200" dirty="0"/>
        </a:p>
      </dsp:txBody>
      <dsp:txXfrm>
        <a:off x="2261723" y="1175434"/>
        <a:ext cx="1296662" cy="879078"/>
      </dsp:txXfrm>
    </dsp:sp>
    <dsp:sp modelId="{5D460484-3610-466C-BBAE-4652B725F6EA}">
      <dsp:nvSpPr>
        <dsp:cNvPr id="0" name=""/>
        <dsp:cNvSpPr/>
      </dsp:nvSpPr>
      <dsp:spPr>
        <a:xfrm>
          <a:off x="3605951" y="122078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9363A2BF-B14E-47DF-B27F-2E90FD74373B}">
      <dsp:nvSpPr>
        <dsp:cNvPr id="0" name=""/>
        <dsp:cNvSpPr/>
      </dsp:nvSpPr>
      <dsp:spPr>
        <a:xfrm rot="5400000">
          <a:off x="3587146" y="3138719"/>
          <a:ext cx="826770" cy="941248"/>
        </a:xfrm>
        <a:prstGeom prst="bentUpArrow">
          <a:avLst>
            <a:gd name="adj1" fmla="val 32840"/>
            <a:gd name="adj2" fmla="val 25000"/>
            <a:gd name="adj3" fmla="val 3578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0DFE3D08-DA77-4465-87CD-47E6C06E7051}">
      <dsp:nvSpPr>
        <dsp:cNvPr id="0" name=""/>
        <dsp:cNvSpPr/>
      </dsp:nvSpPr>
      <dsp:spPr>
        <a:xfrm>
          <a:off x="3368102" y="2222228"/>
          <a:ext cx="1391794" cy="974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latin typeface="+mn-lt"/>
              <a:cs typeface="Arial" panose="020B0604020202020204" pitchFamily="34" charset="0"/>
            </a:rPr>
            <a:t>Group 10.8: Manufacture of other food products</a:t>
          </a:r>
          <a:endParaRPr lang="en-US" sz="1300" kern="1200" dirty="0"/>
        </a:p>
      </dsp:txBody>
      <dsp:txXfrm>
        <a:off x="3415668" y="2269794"/>
        <a:ext cx="1296662" cy="879078"/>
      </dsp:txXfrm>
    </dsp:sp>
    <dsp:sp modelId="{22C5ABD4-9B5F-4CAC-B598-D1CE19DA0DAB}">
      <dsp:nvSpPr>
        <dsp:cNvPr id="0" name=""/>
        <dsp:cNvSpPr/>
      </dsp:nvSpPr>
      <dsp:spPr>
        <a:xfrm>
          <a:off x="4759897" y="231514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7749D062-D546-4AB9-A703-7E5DCE9F5761}">
      <dsp:nvSpPr>
        <dsp:cNvPr id="0" name=""/>
        <dsp:cNvSpPr/>
      </dsp:nvSpPr>
      <dsp:spPr>
        <a:xfrm rot="5400000">
          <a:off x="4741091" y="4233079"/>
          <a:ext cx="826770" cy="941248"/>
        </a:xfrm>
        <a:prstGeom prst="bentUpArrow">
          <a:avLst>
            <a:gd name="adj1" fmla="val 32840"/>
            <a:gd name="adj2" fmla="val 25000"/>
            <a:gd name="adj3" fmla="val 3578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8CF2E402-ADB7-4A98-AA9B-6BA2A2713A35}">
      <dsp:nvSpPr>
        <dsp:cNvPr id="0" name=""/>
        <dsp:cNvSpPr/>
      </dsp:nvSpPr>
      <dsp:spPr>
        <a:xfrm>
          <a:off x="4522048" y="3316588"/>
          <a:ext cx="1391794" cy="974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smtClean="0">
              <a:latin typeface="+mn-lt"/>
              <a:cs typeface="Arial" panose="020B0604020202020204" pitchFamily="34" charset="0"/>
            </a:rPr>
            <a:t>Class 10.83: Processing of tea and coffee</a:t>
          </a:r>
          <a:endParaRPr lang="en-US" sz="1300" b="0" kern="1200" dirty="0" smtClean="0">
            <a:latin typeface="+mn-lt"/>
            <a:cs typeface="Arial" panose="020B0604020202020204" pitchFamily="34" charset="0"/>
          </a:endParaRPr>
        </a:p>
      </dsp:txBody>
      <dsp:txXfrm>
        <a:off x="4569614" y="3364154"/>
        <a:ext cx="1296662" cy="879078"/>
      </dsp:txXfrm>
    </dsp:sp>
    <dsp:sp modelId="{757EC174-3B1E-4DF8-93D6-623D05C5CDD0}">
      <dsp:nvSpPr>
        <dsp:cNvPr id="0" name=""/>
        <dsp:cNvSpPr/>
      </dsp:nvSpPr>
      <dsp:spPr>
        <a:xfrm>
          <a:off x="5913842" y="340950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A51A58CA-1C85-4CEB-901B-D36E05DADD23}">
      <dsp:nvSpPr>
        <dsp:cNvPr id="0" name=""/>
        <dsp:cNvSpPr/>
      </dsp:nvSpPr>
      <dsp:spPr>
        <a:xfrm>
          <a:off x="5675993" y="4410948"/>
          <a:ext cx="1391794" cy="974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smtClean="0">
              <a:latin typeface="+mn-lt"/>
              <a:cs typeface="Arial" panose="020B0604020202020204" pitchFamily="34" charset="0"/>
            </a:rPr>
            <a:t>Sub-class 10.83/1: Tea processing</a:t>
          </a:r>
        </a:p>
      </dsp:txBody>
      <dsp:txXfrm>
        <a:off x="5723559" y="4458514"/>
        <a:ext cx="1296662" cy="87907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8772"/>
          </a:xfrm>
          <a:prstGeom prst="rect">
            <a:avLst/>
          </a:prstGeom>
        </p:spPr>
        <p:txBody>
          <a:bodyPr vert="horz" lIns="91559" tIns="45779" rIns="91559" bIns="45779" rtlCol="0"/>
          <a:lstStyle>
            <a:lvl1pPr algn="l">
              <a:defRPr sz="1200"/>
            </a:lvl1pPr>
          </a:lstStyle>
          <a:p>
            <a:endParaRPr lang="en-GB" dirty="0"/>
          </a:p>
        </p:txBody>
      </p:sp>
      <p:sp>
        <p:nvSpPr>
          <p:cNvPr id="3" name="Date Placeholder 2"/>
          <p:cNvSpPr>
            <a:spLocks noGrp="1"/>
          </p:cNvSpPr>
          <p:nvPr>
            <p:ph type="dt" sz="quarter" idx="1"/>
          </p:nvPr>
        </p:nvSpPr>
        <p:spPr>
          <a:xfrm>
            <a:off x="3856739" y="2"/>
            <a:ext cx="2950475" cy="498772"/>
          </a:xfrm>
          <a:prstGeom prst="rect">
            <a:avLst/>
          </a:prstGeom>
        </p:spPr>
        <p:txBody>
          <a:bodyPr vert="horz" lIns="91559" tIns="45779" rIns="91559" bIns="45779" rtlCol="0"/>
          <a:lstStyle>
            <a:lvl1pPr algn="r">
              <a:defRPr sz="1200"/>
            </a:lvl1pPr>
          </a:lstStyle>
          <a:p>
            <a:r>
              <a:rPr lang="en-GB" dirty="0" smtClean="0"/>
              <a:t>24/09/2019</a:t>
            </a:r>
            <a:endParaRPr lang="en-GB" dirty="0"/>
          </a:p>
        </p:txBody>
      </p:sp>
      <p:sp>
        <p:nvSpPr>
          <p:cNvPr id="4" name="Footer Placeholder 3"/>
          <p:cNvSpPr>
            <a:spLocks noGrp="1"/>
          </p:cNvSpPr>
          <p:nvPr>
            <p:ph type="ftr" sz="quarter" idx="2"/>
          </p:nvPr>
        </p:nvSpPr>
        <p:spPr>
          <a:xfrm>
            <a:off x="1" y="9442155"/>
            <a:ext cx="2950475" cy="498771"/>
          </a:xfrm>
          <a:prstGeom prst="rect">
            <a:avLst/>
          </a:prstGeom>
        </p:spPr>
        <p:txBody>
          <a:bodyPr vert="horz" lIns="91559" tIns="45779" rIns="91559" bIns="4577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9" y="9442155"/>
            <a:ext cx="2950475" cy="498771"/>
          </a:xfrm>
          <a:prstGeom prst="rect">
            <a:avLst/>
          </a:prstGeom>
        </p:spPr>
        <p:txBody>
          <a:bodyPr vert="horz" lIns="91559" tIns="45779" rIns="91559" bIns="45779" rtlCol="0" anchor="b"/>
          <a:lstStyle>
            <a:lvl1pPr algn="r">
              <a:defRPr sz="1200"/>
            </a:lvl1pPr>
          </a:lstStyle>
          <a:p>
            <a:fld id="{4E4A4F3D-0E7A-4FCC-9F06-E7C2A90F800F}" type="slidenum">
              <a:rPr lang="en-GB" smtClean="0"/>
              <a:t>‹#›</a:t>
            </a:fld>
            <a:endParaRPr lang="en-GB" dirty="0"/>
          </a:p>
        </p:txBody>
      </p:sp>
    </p:spTree>
    <p:extLst>
      <p:ext uri="{BB962C8B-B14F-4D97-AF65-F5344CB8AC3E}">
        <p14:creationId xmlns:p14="http://schemas.microsoft.com/office/powerpoint/2010/main" val="163891848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1559" tIns="45779" rIns="91559" bIns="45779" rtlCol="0"/>
          <a:lstStyle>
            <a:lvl1pPr algn="l">
              <a:defRPr sz="1200"/>
            </a:lvl1pPr>
          </a:lstStyle>
          <a:p>
            <a:endParaRPr lang="en-GB" dirty="0"/>
          </a:p>
        </p:txBody>
      </p:sp>
      <p:sp>
        <p:nvSpPr>
          <p:cNvPr id="3" name="Date Placeholder 2"/>
          <p:cNvSpPr>
            <a:spLocks noGrp="1"/>
          </p:cNvSpPr>
          <p:nvPr>
            <p:ph type="dt" idx="1"/>
          </p:nvPr>
        </p:nvSpPr>
        <p:spPr>
          <a:xfrm>
            <a:off x="3856739" y="2"/>
            <a:ext cx="2950475" cy="497046"/>
          </a:xfrm>
          <a:prstGeom prst="rect">
            <a:avLst/>
          </a:prstGeom>
        </p:spPr>
        <p:txBody>
          <a:bodyPr vert="horz" lIns="91559" tIns="45779" rIns="91559" bIns="45779" rtlCol="0"/>
          <a:lstStyle>
            <a:lvl1pPr algn="r">
              <a:defRPr sz="1200"/>
            </a:lvl1pPr>
          </a:lstStyle>
          <a:p>
            <a:r>
              <a:rPr lang="en-GB" dirty="0" smtClean="0"/>
              <a:t>24/09/2019</a:t>
            </a:r>
            <a:endParaRPr lang="en-GB" dirty="0"/>
          </a:p>
        </p:txBody>
      </p:sp>
      <p:sp>
        <p:nvSpPr>
          <p:cNvPr id="4" name="Slide Image Placeholder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559" tIns="45779" rIns="91559" bIns="45779" rtlCol="0" anchor="ctr"/>
          <a:lstStyle/>
          <a:p>
            <a:endParaRPr lang="en-GB"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59" tIns="45779" rIns="91559" bIns="45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1559" tIns="45779" rIns="91559" bIns="457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4"/>
            <a:ext cx="2950475" cy="497046"/>
          </a:xfrm>
          <a:prstGeom prst="rect">
            <a:avLst/>
          </a:prstGeom>
        </p:spPr>
        <p:txBody>
          <a:bodyPr vert="horz" lIns="91559" tIns="45779" rIns="91559" bIns="45779" rtlCol="0" anchor="b"/>
          <a:lstStyle>
            <a:lvl1pPr algn="r">
              <a:defRPr sz="1200"/>
            </a:lvl1pPr>
          </a:lstStyle>
          <a:p>
            <a:fld id="{624427D2-9D77-449E-8C3A-B1666F53B37B}" type="slidenum">
              <a:rPr lang="en-GB" smtClean="0"/>
              <a:pPr/>
              <a:t>‹#›</a:t>
            </a:fld>
            <a:endParaRPr lang="en-GB" dirty="0"/>
          </a:p>
        </p:txBody>
      </p:sp>
    </p:spTree>
    <p:extLst>
      <p:ext uri="{BB962C8B-B14F-4D97-AF65-F5344CB8AC3E}">
        <p14:creationId xmlns:p14="http://schemas.microsoft.com/office/powerpoint/2010/main" val="17208431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1</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338195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10</a:t>
            </a:fld>
            <a:endParaRPr lang="en-GB" dirty="0"/>
          </a:p>
        </p:txBody>
      </p:sp>
    </p:spTree>
    <p:extLst>
      <p:ext uri="{BB962C8B-B14F-4D97-AF65-F5344CB8AC3E}">
        <p14:creationId xmlns:p14="http://schemas.microsoft.com/office/powerpoint/2010/main" val="235235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11</a:t>
            </a:fld>
            <a:endParaRPr lang="en-GB" dirty="0"/>
          </a:p>
        </p:txBody>
      </p:sp>
    </p:spTree>
    <p:extLst>
      <p:ext uri="{BB962C8B-B14F-4D97-AF65-F5344CB8AC3E}">
        <p14:creationId xmlns:p14="http://schemas.microsoft.com/office/powerpoint/2010/main" val="111362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13</a:t>
            </a:fld>
            <a:endParaRPr lang="en-GB" dirty="0"/>
          </a:p>
        </p:txBody>
      </p:sp>
    </p:spTree>
    <p:extLst>
      <p:ext uri="{BB962C8B-B14F-4D97-AF65-F5344CB8AC3E}">
        <p14:creationId xmlns:p14="http://schemas.microsoft.com/office/powerpoint/2010/main" val="244009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14</a:t>
            </a:fld>
            <a:endParaRPr lang="en-GB" dirty="0"/>
          </a:p>
        </p:txBody>
      </p:sp>
    </p:spTree>
    <p:extLst>
      <p:ext uri="{BB962C8B-B14F-4D97-AF65-F5344CB8AC3E}">
        <p14:creationId xmlns:p14="http://schemas.microsoft.com/office/powerpoint/2010/main" val="154832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15</a:t>
            </a:fld>
            <a:endParaRPr lang="en-GB" dirty="0"/>
          </a:p>
        </p:txBody>
      </p:sp>
    </p:spTree>
    <p:extLst>
      <p:ext uri="{BB962C8B-B14F-4D97-AF65-F5344CB8AC3E}">
        <p14:creationId xmlns:p14="http://schemas.microsoft.com/office/powerpoint/2010/main" val="418866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16</a:t>
            </a:fld>
            <a:endParaRPr lang="en-GB" dirty="0"/>
          </a:p>
        </p:txBody>
      </p:sp>
    </p:spTree>
    <p:extLst>
      <p:ext uri="{BB962C8B-B14F-4D97-AF65-F5344CB8AC3E}">
        <p14:creationId xmlns:p14="http://schemas.microsoft.com/office/powerpoint/2010/main" val="150983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17</a:t>
            </a:fld>
            <a:endParaRPr lang="en-GB" dirty="0"/>
          </a:p>
        </p:txBody>
      </p:sp>
    </p:spTree>
    <p:extLst>
      <p:ext uri="{BB962C8B-B14F-4D97-AF65-F5344CB8AC3E}">
        <p14:creationId xmlns:p14="http://schemas.microsoft.com/office/powerpoint/2010/main" val="98558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18</a:t>
            </a:fld>
            <a:endParaRPr lang="en-GB" dirty="0"/>
          </a:p>
        </p:txBody>
      </p:sp>
    </p:spTree>
    <p:extLst>
      <p:ext uri="{BB962C8B-B14F-4D97-AF65-F5344CB8AC3E}">
        <p14:creationId xmlns:p14="http://schemas.microsoft.com/office/powerpoint/2010/main" val="55260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19</a:t>
            </a:fld>
            <a:endParaRPr lang="en-GB" dirty="0"/>
          </a:p>
        </p:txBody>
      </p:sp>
    </p:spTree>
    <p:extLst>
      <p:ext uri="{BB962C8B-B14F-4D97-AF65-F5344CB8AC3E}">
        <p14:creationId xmlns:p14="http://schemas.microsoft.com/office/powerpoint/2010/main" val="414315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20</a:t>
            </a:fld>
            <a:endParaRPr lang="en-GB" dirty="0"/>
          </a:p>
        </p:txBody>
      </p:sp>
    </p:spTree>
    <p:extLst>
      <p:ext uri="{BB962C8B-B14F-4D97-AF65-F5344CB8AC3E}">
        <p14:creationId xmlns:p14="http://schemas.microsoft.com/office/powerpoint/2010/main" val="53897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US" dirty="0" smtClean="0">
              <a:solidFill>
                <a:srgbClr val="333333"/>
              </a:solidFill>
              <a:latin typeface="Frutiger Roman"/>
            </a:endParaRPr>
          </a:p>
        </p:txBody>
      </p:sp>
      <p:sp>
        <p:nvSpPr>
          <p:cNvPr id="4" name="Slide Number Placeholder 3"/>
          <p:cNvSpPr>
            <a:spLocks noGrp="1"/>
          </p:cNvSpPr>
          <p:nvPr>
            <p:ph type="sldNum" sz="quarter" idx="10"/>
          </p:nvPr>
        </p:nvSpPr>
        <p:spPr/>
        <p:txBody>
          <a:bodyPr/>
          <a:lstStyle/>
          <a:p>
            <a:pPr defTabSz="915680">
              <a:defRPr/>
            </a:pPr>
            <a:fld id="{9B25804B-5214-4B41-8B24-8212D19EF716}" type="slidenum">
              <a:rPr lang="en-GB">
                <a:solidFill>
                  <a:prstClr val="black"/>
                </a:solidFill>
                <a:latin typeface="Calibri" panose="020F0502020204030204"/>
              </a:rPr>
              <a:pPr defTabSz="915680">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31535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21</a:t>
            </a:fld>
            <a:endParaRPr lang="en-GB" dirty="0"/>
          </a:p>
        </p:txBody>
      </p:sp>
    </p:spTree>
    <p:extLst>
      <p:ext uri="{BB962C8B-B14F-4D97-AF65-F5344CB8AC3E}">
        <p14:creationId xmlns:p14="http://schemas.microsoft.com/office/powerpoint/2010/main" val="178481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22</a:t>
            </a:fld>
            <a:endParaRPr lang="en-GB" dirty="0"/>
          </a:p>
        </p:txBody>
      </p:sp>
    </p:spTree>
    <p:extLst>
      <p:ext uri="{BB962C8B-B14F-4D97-AF65-F5344CB8AC3E}">
        <p14:creationId xmlns:p14="http://schemas.microsoft.com/office/powerpoint/2010/main" val="3452075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23</a:t>
            </a:fld>
            <a:endParaRPr lang="en-GB" dirty="0"/>
          </a:p>
        </p:txBody>
      </p:sp>
    </p:spTree>
    <p:extLst>
      <p:ext uri="{BB962C8B-B14F-4D97-AF65-F5344CB8AC3E}">
        <p14:creationId xmlns:p14="http://schemas.microsoft.com/office/powerpoint/2010/main" val="98182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24</a:t>
            </a:fld>
            <a:endParaRPr lang="en-GB" dirty="0"/>
          </a:p>
        </p:txBody>
      </p:sp>
    </p:spTree>
    <p:extLst>
      <p:ext uri="{BB962C8B-B14F-4D97-AF65-F5344CB8AC3E}">
        <p14:creationId xmlns:p14="http://schemas.microsoft.com/office/powerpoint/2010/main" val="264594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25</a:t>
            </a:fld>
            <a:endParaRPr lang="en-GB" dirty="0"/>
          </a:p>
        </p:txBody>
      </p:sp>
    </p:spTree>
    <p:extLst>
      <p:ext uri="{BB962C8B-B14F-4D97-AF65-F5344CB8AC3E}">
        <p14:creationId xmlns:p14="http://schemas.microsoft.com/office/powerpoint/2010/main" val="2752862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26</a:t>
            </a:fld>
            <a:endParaRPr lang="en-GB" dirty="0"/>
          </a:p>
        </p:txBody>
      </p:sp>
    </p:spTree>
    <p:extLst>
      <p:ext uri="{BB962C8B-B14F-4D97-AF65-F5344CB8AC3E}">
        <p14:creationId xmlns:p14="http://schemas.microsoft.com/office/powerpoint/2010/main" val="990175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dirty="0"/>
              <a:t>24/09/2019</a:t>
            </a:r>
          </a:p>
        </p:txBody>
      </p:sp>
      <p:sp>
        <p:nvSpPr>
          <p:cNvPr id="5" name="Slide Number Placeholder 4"/>
          <p:cNvSpPr>
            <a:spLocks noGrp="1"/>
          </p:cNvSpPr>
          <p:nvPr>
            <p:ph type="sldNum" sz="quarter" idx="11"/>
          </p:nvPr>
        </p:nvSpPr>
        <p:spPr/>
        <p:txBody>
          <a:bodyPr/>
          <a:lstStyle/>
          <a:p>
            <a:fld id="{624427D2-9D77-449E-8C3A-B1666F53B37B}" type="slidenum">
              <a:rPr lang="en-GB" smtClean="0"/>
              <a:pPr/>
              <a:t>27</a:t>
            </a:fld>
            <a:endParaRPr lang="en-GB" dirty="0"/>
          </a:p>
        </p:txBody>
      </p:sp>
    </p:spTree>
    <p:extLst>
      <p:ext uri="{BB962C8B-B14F-4D97-AF65-F5344CB8AC3E}">
        <p14:creationId xmlns:p14="http://schemas.microsoft.com/office/powerpoint/2010/main" val="1428667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28</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2601906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29</a:t>
            </a:fld>
            <a:endParaRPr lang="en-GB" dirty="0"/>
          </a:p>
        </p:txBody>
      </p:sp>
    </p:spTree>
    <p:extLst>
      <p:ext uri="{BB962C8B-B14F-4D97-AF65-F5344CB8AC3E}">
        <p14:creationId xmlns:p14="http://schemas.microsoft.com/office/powerpoint/2010/main" val="1662987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30</a:t>
            </a:fld>
            <a:endParaRPr lang="en-GB" dirty="0"/>
          </a:p>
        </p:txBody>
      </p:sp>
    </p:spTree>
    <p:extLst>
      <p:ext uri="{BB962C8B-B14F-4D97-AF65-F5344CB8AC3E}">
        <p14:creationId xmlns:p14="http://schemas.microsoft.com/office/powerpoint/2010/main" val="330118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a:t>
            </a:fld>
            <a:endParaRPr lang="en-GB" dirty="0"/>
          </a:p>
        </p:txBody>
      </p:sp>
    </p:spTree>
    <p:extLst>
      <p:ext uri="{BB962C8B-B14F-4D97-AF65-F5344CB8AC3E}">
        <p14:creationId xmlns:p14="http://schemas.microsoft.com/office/powerpoint/2010/main" val="2137389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31</a:t>
            </a:fld>
            <a:endParaRPr lang="en-GB" dirty="0"/>
          </a:p>
        </p:txBody>
      </p:sp>
    </p:spTree>
    <p:extLst>
      <p:ext uri="{BB962C8B-B14F-4D97-AF65-F5344CB8AC3E}">
        <p14:creationId xmlns:p14="http://schemas.microsoft.com/office/powerpoint/2010/main" val="476736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32</a:t>
            </a:fld>
            <a:endParaRPr lang="en-GB" dirty="0"/>
          </a:p>
        </p:txBody>
      </p:sp>
    </p:spTree>
    <p:extLst>
      <p:ext uri="{BB962C8B-B14F-4D97-AF65-F5344CB8AC3E}">
        <p14:creationId xmlns:p14="http://schemas.microsoft.com/office/powerpoint/2010/main" val="816017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33</a:t>
            </a:fld>
            <a:endParaRPr lang="en-GB" dirty="0"/>
          </a:p>
        </p:txBody>
      </p:sp>
    </p:spTree>
    <p:extLst>
      <p:ext uri="{BB962C8B-B14F-4D97-AF65-F5344CB8AC3E}">
        <p14:creationId xmlns:p14="http://schemas.microsoft.com/office/powerpoint/2010/main" val="2030793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34</a:t>
            </a:fld>
            <a:endParaRPr lang="en-GB" dirty="0"/>
          </a:p>
        </p:txBody>
      </p:sp>
    </p:spTree>
    <p:extLst>
      <p:ext uri="{BB962C8B-B14F-4D97-AF65-F5344CB8AC3E}">
        <p14:creationId xmlns:p14="http://schemas.microsoft.com/office/powerpoint/2010/main" val="195407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35</a:t>
            </a:fld>
            <a:endParaRPr lang="en-GB" dirty="0"/>
          </a:p>
        </p:txBody>
      </p:sp>
    </p:spTree>
    <p:extLst>
      <p:ext uri="{BB962C8B-B14F-4D97-AF65-F5344CB8AC3E}">
        <p14:creationId xmlns:p14="http://schemas.microsoft.com/office/powerpoint/2010/main" val="2744036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36</a:t>
            </a:fld>
            <a:endParaRPr lang="en-GB" dirty="0"/>
          </a:p>
        </p:txBody>
      </p:sp>
    </p:spTree>
    <p:extLst>
      <p:ext uri="{BB962C8B-B14F-4D97-AF65-F5344CB8AC3E}">
        <p14:creationId xmlns:p14="http://schemas.microsoft.com/office/powerpoint/2010/main" val="817222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37</a:t>
            </a:fld>
            <a:endParaRPr lang="en-GB" dirty="0"/>
          </a:p>
        </p:txBody>
      </p:sp>
    </p:spTree>
    <p:extLst>
      <p:ext uri="{BB962C8B-B14F-4D97-AF65-F5344CB8AC3E}">
        <p14:creationId xmlns:p14="http://schemas.microsoft.com/office/powerpoint/2010/main" val="228777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38</a:t>
            </a:fld>
            <a:endParaRPr lang="en-GB" dirty="0"/>
          </a:p>
        </p:txBody>
      </p:sp>
    </p:spTree>
    <p:extLst>
      <p:ext uri="{BB962C8B-B14F-4D97-AF65-F5344CB8AC3E}">
        <p14:creationId xmlns:p14="http://schemas.microsoft.com/office/powerpoint/2010/main" val="1329977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39</a:t>
            </a:fld>
            <a:endParaRPr lang="en-GB" dirty="0"/>
          </a:p>
        </p:txBody>
      </p:sp>
    </p:spTree>
    <p:extLst>
      <p:ext uri="{BB962C8B-B14F-4D97-AF65-F5344CB8AC3E}">
        <p14:creationId xmlns:p14="http://schemas.microsoft.com/office/powerpoint/2010/main" val="1060730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5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US" dirty="0"/>
          </a:p>
        </p:txBody>
      </p:sp>
      <p:sp>
        <p:nvSpPr>
          <p:cNvPr id="4" name="Slide Number Placeholder 3"/>
          <p:cNvSpPr>
            <a:spLocks noGrp="1"/>
          </p:cNvSpPr>
          <p:nvPr>
            <p:ph type="sldNum" sz="quarter" idx="10"/>
          </p:nvPr>
        </p:nvSpPr>
        <p:spPr/>
        <p:txBody>
          <a:bodyPr/>
          <a:lstStyle/>
          <a:p>
            <a:pPr defTabSz="915680">
              <a:defRPr/>
            </a:pPr>
            <a:fld id="{9B25804B-5214-4B41-8B24-8212D19EF716}" type="slidenum">
              <a:rPr lang="en-GB">
                <a:solidFill>
                  <a:prstClr val="black"/>
                </a:solidFill>
                <a:latin typeface="Calibri" panose="020F0502020204030204"/>
              </a:rPr>
              <a:pPr defTabSz="915680">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363397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232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3712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549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17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83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947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782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48</a:t>
            </a:fld>
            <a:endParaRPr lang="en-GB" dirty="0"/>
          </a:p>
        </p:txBody>
      </p:sp>
    </p:spTree>
    <p:extLst>
      <p:ext uri="{BB962C8B-B14F-4D97-AF65-F5344CB8AC3E}">
        <p14:creationId xmlns:p14="http://schemas.microsoft.com/office/powerpoint/2010/main" val="1709296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03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50</a:t>
            </a:fld>
            <a:endParaRPr lang="en-GB" dirty="0"/>
          </a:p>
        </p:txBody>
      </p:sp>
    </p:spTree>
    <p:extLst>
      <p:ext uri="{BB962C8B-B14F-4D97-AF65-F5344CB8AC3E}">
        <p14:creationId xmlns:p14="http://schemas.microsoft.com/office/powerpoint/2010/main" val="390745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a:t>
            </a:fld>
            <a:endParaRPr lang="en-GB" dirty="0"/>
          </a:p>
        </p:txBody>
      </p:sp>
    </p:spTree>
    <p:extLst>
      <p:ext uri="{BB962C8B-B14F-4D97-AF65-F5344CB8AC3E}">
        <p14:creationId xmlns:p14="http://schemas.microsoft.com/office/powerpoint/2010/main" val="2209690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671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368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368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731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0678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9841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669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932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6210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01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a:t>
            </a:fld>
            <a:endParaRPr lang="en-GB" dirty="0"/>
          </a:p>
        </p:txBody>
      </p:sp>
    </p:spTree>
    <p:extLst>
      <p:ext uri="{BB962C8B-B14F-4D97-AF65-F5344CB8AC3E}">
        <p14:creationId xmlns:p14="http://schemas.microsoft.com/office/powerpoint/2010/main" val="36427170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595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24/09/2019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330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810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2870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427D2-9D77-449E-8C3A-B1666F53B3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292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a:t>
            </a:fld>
            <a:endParaRPr lang="en-GB" dirty="0"/>
          </a:p>
        </p:txBody>
      </p:sp>
    </p:spTree>
    <p:extLst>
      <p:ext uri="{BB962C8B-B14F-4D97-AF65-F5344CB8AC3E}">
        <p14:creationId xmlns:p14="http://schemas.microsoft.com/office/powerpoint/2010/main" val="124030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8</a:t>
            </a:fld>
            <a:endParaRPr lang="en-GB" dirty="0"/>
          </a:p>
        </p:txBody>
      </p:sp>
    </p:spTree>
    <p:extLst>
      <p:ext uri="{BB962C8B-B14F-4D97-AF65-F5344CB8AC3E}">
        <p14:creationId xmlns:p14="http://schemas.microsoft.com/office/powerpoint/2010/main" val="264605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9</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151782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Freeform 22"/>
          <p:cNvSpPr/>
          <p:nvPr userDrawn="1"/>
        </p:nvSpPr>
        <p:spPr>
          <a:xfrm rot="20153357">
            <a:off x="-292151" y="1284705"/>
            <a:ext cx="3052125" cy="1566466"/>
          </a:xfrm>
          <a:custGeom>
            <a:avLst/>
            <a:gdLst>
              <a:gd name="connsiteX0" fmla="*/ 3052125 w 3052125"/>
              <a:gd name="connsiteY0" fmla="*/ 0 h 1566466"/>
              <a:gd name="connsiteX1" fmla="*/ 3052125 w 3052125"/>
              <a:gd name="connsiteY1" fmla="*/ 1566466 h 1566466"/>
              <a:gd name="connsiteX2" fmla="*/ 0 w 3052125"/>
              <a:gd name="connsiteY2" fmla="*/ 1566466 h 1566466"/>
              <a:gd name="connsiteX3" fmla="*/ 0 w 3052125"/>
              <a:gd name="connsiteY3" fmla="*/ 1156661 h 1566466"/>
              <a:gd name="connsiteX4" fmla="*/ 517659 w 3052125"/>
              <a:gd name="connsiteY4" fmla="*/ 0 h 15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25" h="1566466">
                <a:moveTo>
                  <a:pt x="3052125" y="0"/>
                </a:moveTo>
                <a:lnTo>
                  <a:pt x="3052125" y="1566466"/>
                </a:lnTo>
                <a:lnTo>
                  <a:pt x="0" y="1566466"/>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44" name="Freeform 43"/>
          <p:cNvSpPr/>
          <p:nvPr userDrawn="1"/>
        </p:nvSpPr>
        <p:spPr>
          <a:xfrm rot="11061754">
            <a:off x="-36601" y="-16739"/>
            <a:ext cx="12462172" cy="7151460"/>
          </a:xfrm>
          <a:custGeom>
            <a:avLst/>
            <a:gdLst>
              <a:gd name="connsiteX0" fmla="*/ 6282143 w 12462172"/>
              <a:gd name="connsiteY0" fmla="*/ 7150527 h 7151460"/>
              <a:gd name="connsiteX1" fmla="*/ 6222588 w 12462172"/>
              <a:gd name="connsiteY1" fmla="*/ 7151460 h 7151460"/>
              <a:gd name="connsiteX2" fmla="*/ 488931 w 12462172"/>
              <a:gd name="connsiteY2" fmla="*/ 7151459 h 7151460"/>
              <a:gd name="connsiteX3" fmla="*/ 0 w 12462172"/>
              <a:gd name="connsiteY3" fmla="*/ 742496 h 7151460"/>
              <a:gd name="connsiteX4" fmla="*/ 9732734 w 12462172"/>
              <a:gd name="connsiteY4" fmla="*/ 0 h 7151460"/>
              <a:gd name="connsiteX5" fmla="*/ 9745798 w 12462172"/>
              <a:gd name="connsiteY5" fmla="*/ 4920 h 7151460"/>
              <a:gd name="connsiteX6" fmla="*/ 12325668 w 12462172"/>
              <a:gd name="connsiteY6" fmla="*/ 2268181 h 7151460"/>
              <a:gd name="connsiteX7" fmla="*/ 12355133 w 12462172"/>
              <a:gd name="connsiteY7" fmla="*/ 2349664 h 7151460"/>
              <a:gd name="connsiteX8" fmla="*/ 12462172 w 12462172"/>
              <a:gd name="connsiteY8" fmla="*/ 3763593 h 7151460"/>
              <a:gd name="connsiteX9" fmla="*/ 12411302 w 12462172"/>
              <a:gd name="connsiteY9" fmla="*/ 3984155 h 7151460"/>
              <a:gd name="connsiteX10" fmla="*/ 7882132 w 12462172"/>
              <a:gd name="connsiteY10" fmla="*/ 7014555 h 7151460"/>
              <a:gd name="connsiteX11" fmla="*/ 7669719 w 12462172"/>
              <a:gd name="connsiteY11" fmla="*/ 7044670 h 71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2172" h="7151460">
                <a:moveTo>
                  <a:pt x="6282143" y="7150527"/>
                </a:moveTo>
                <a:lnTo>
                  <a:pt x="6222588" y="7151460"/>
                </a:lnTo>
                <a:lnTo>
                  <a:pt x="488931" y="7151459"/>
                </a:lnTo>
                <a:lnTo>
                  <a:pt x="0" y="742496"/>
                </a:lnTo>
                <a:lnTo>
                  <a:pt x="9732734" y="0"/>
                </a:lnTo>
                <a:lnTo>
                  <a:pt x="9745798" y="4920"/>
                </a:lnTo>
                <a:cubicBezTo>
                  <a:pt x="11002949" y="531491"/>
                  <a:pt x="11937143" y="1331940"/>
                  <a:pt x="12325668" y="2268181"/>
                </a:cubicBezTo>
                <a:lnTo>
                  <a:pt x="12355133" y="2349664"/>
                </a:lnTo>
                <a:lnTo>
                  <a:pt x="12462172" y="3763593"/>
                </a:lnTo>
                <a:lnTo>
                  <a:pt x="12411302" y="3984155"/>
                </a:lnTo>
                <a:cubicBezTo>
                  <a:pt x="11958000" y="5450962"/>
                  <a:pt x="10181738" y="6626349"/>
                  <a:pt x="7882132" y="7014555"/>
                </a:cubicBezTo>
                <a:lnTo>
                  <a:pt x="7669719" y="7044670"/>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40" name="Freeform 39"/>
          <p:cNvSpPr/>
          <p:nvPr userDrawn="1"/>
        </p:nvSpPr>
        <p:spPr>
          <a:xfrm>
            <a:off x="-2" y="0"/>
            <a:ext cx="12192001" cy="6858000"/>
          </a:xfrm>
          <a:custGeom>
            <a:avLst/>
            <a:gdLst>
              <a:gd name="connsiteX0" fmla="*/ 6340149 w 12680298"/>
              <a:gd name="connsiteY0" fmla="*/ 0 h 6858000"/>
              <a:gd name="connsiteX1" fmla="*/ 12437706 w 12680298"/>
              <a:gd name="connsiteY1" fmla="*/ 0 h 6858000"/>
              <a:gd name="connsiteX2" fmla="*/ 12680298 w 12680298"/>
              <a:gd name="connsiteY2" fmla="*/ 0 h 6858000"/>
              <a:gd name="connsiteX3" fmla="*/ 12680298 w 12680298"/>
              <a:gd name="connsiteY3" fmla="*/ 70202 h 6858000"/>
              <a:gd name="connsiteX4" fmla="*/ 12680298 w 12680298"/>
              <a:gd name="connsiteY4" fmla="*/ 1455576 h 6858000"/>
              <a:gd name="connsiteX5" fmla="*/ 12680298 w 12680298"/>
              <a:gd name="connsiteY5" fmla="*/ 6858000 h 6858000"/>
              <a:gd name="connsiteX6" fmla="*/ 2845837 w 12680298"/>
              <a:gd name="connsiteY6" fmla="*/ 6858000 h 6858000"/>
              <a:gd name="connsiteX7" fmla="*/ 2844036 w 12680298"/>
              <a:gd name="connsiteY7" fmla="*/ 6858000 h 6858000"/>
              <a:gd name="connsiteX8" fmla="*/ 0 w 12680298"/>
              <a:gd name="connsiteY8" fmla="*/ 6858000 h 6858000"/>
              <a:gd name="connsiteX9" fmla="*/ 0 w 12680298"/>
              <a:gd name="connsiteY9" fmla="*/ 4300371 h 6858000"/>
              <a:gd name="connsiteX10" fmla="*/ 0 w 12680298"/>
              <a:gd name="connsiteY10" fmla="*/ 4292082 h 6858000"/>
              <a:gd name="connsiteX11" fmla="*/ 309 w 12680298"/>
              <a:gd name="connsiteY11" fmla="*/ 4292082 h 6858000"/>
              <a:gd name="connsiteX12" fmla="*/ 8250 w 12680298"/>
              <a:gd name="connsiteY12" fmla="*/ 4079074 h 6858000"/>
              <a:gd name="connsiteX13" fmla="*/ 6340149 w 1268029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298" h="6858000">
                <a:moveTo>
                  <a:pt x="6340149" y="0"/>
                </a:moveTo>
                <a:lnTo>
                  <a:pt x="12437706" y="0"/>
                </a:lnTo>
                <a:lnTo>
                  <a:pt x="12680298" y="0"/>
                </a:lnTo>
                <a:lnTo>
                  <a:pt x="12680298" y="70202"/>
                </a:lnTo>
                <a:lnTo>
                  <a:pt x="12680298" y="1455576"/>
                </a:lnTo>
                <a:lnTo>
                  <a:pt x="12680298" y="6858000"/>
                </a:lnTo>
                <a:lnTo>
                  <a:pt x="2845837" y="6858000"/>
                </a:lnTo>
                <a:lnTo>
                  <a:pt x="2844036" y="6858000"/>
                </a:lnTo>
                <a:lnTo>
                  <a:pt x="0" y="6858000"/>
                </a:lnTo>
                <a:lnTo>
                  <a:pt x="0" y="4300371"/>
                </a:lnTo>
                <a:lnTo>
                  <a:pt x="0" y="4292082"/>
                </a:lnTo>
                <a:lnTo>
                  <a:pt x="309" y="4292082"/>
                </a:lnTo>
                <a:lnTo>
                  <a:pt x="8250" y="4079074"/>
                </a:lnTo>
                <a:cubicBezTo>
                  <a:pt x="178059" y="1806888"/>
                  <a:pt x="2948005" y="0"/>
                  <a:pt x="6340149" y="0"/>
                </a:cubicBezTo>
                <a:close/>
              </a:path>
            </a:pathLst>
          </a:cu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
        <p:nvSpPr>
          <p:cNvPr id="2" name="Title 1"/>
          <p:cNvSpPr>
            <a:spLocks noGrp="1"/>
          </p:cNvSpPr>
          <p:nvPr userDrawn="1">
            <p:ph type="ctrTitle"/>
          </p:nvPr>
        </p:nvSpPr>
        <p:spPr>
          <a:xfrm>
            <a:off x="1524000" y="1301977"/>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userDrawn="1">
            <p:ph type="subTitle" idx="1"/>
          </p:nvPr>
        </p:nvSpPr>
        <p:spPr>
          <a:xfrm>
            <a:off x="1524000" y="378165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4199178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5514184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8168040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Freeform 22"/>
          <p:cNvSpPr/>
          <p:nvPr userDrawn="1"/>
        </p:nvSpPr>
        <p:spPr>
          <a:xfrm rot="20153357">
            <a:off x="-292151" y="1284705"/>
            <a:ext cx="3052125" cy="1566466"/>
          </a:xfrm>
          <a:custGeom>
            <a:avLst/>
            <a:gdLst>
              <a:gd name="connsiteX0" fmla="*/ 3052125 w 3052125"/>
              <a:gd name="connsiteY0" fmla="*/ 0 h 1566466"/>
              <a:gd name="connsiteX1" fmla="*/ 3052125 w 3052125"/>
              <a:gd name="connsiteY1" fmla="*/ 1566466 h 1566466"/>
              <a:gd name="connsiteX2" fmla="*/ 0 w 3052125"/>
              <a:gd name="connsiteY2" fmla="*/ 1566466 h 1566466"/>
              <a:gd name="connsiteX3" fmla="*/ 0 w 3052125"/>
              <a:gd name="connsiteY3" fmla="*/ 1156661 h 1566466"/>
              <a:gd name="connsiteX4" fmla="*/ 517659 w 3052125"/>
              <a:gd name="connsiteY4" fmla="*/ 0 h 15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25" h="1566466">
                <a:moveTo>
                  <a:pt x="3052125" y="0"/>
                </a:moveTo>
                <a:lnTo>
                  <a:pt x="3052125" y="1566466"/>
                </a:lnTo>
                <a:lnTo>
                  <a:pt x="0" y="1566466"/>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44" name="Freeform 43"/>
          <p:cNvSpPr/>
          <p:nvPr userDrawn="1"/>
        </p:nvSpPr>
        <p:spPr>
          <a:xfrm rot="11061754">
            <a:off x="-36601" y="-16739"/>
            <a:ext cx="12462172" cy="7151460"/>
          </a:xfrm>
          <a:custGeom>
            <a:avLst/>
            <a:gdLst>
              <a:gd name="connsiteX0" fmla="*/ 6282143 w 12462172"/>
              <a:gd name="connsiteY0" fmla="*/ 7150527 h 7151460"/>
              <a:gd name="connsiteX1" fmla="*/ 6222588 w 12462172"/>
              <a:gd name="connsiteY1" fmla="*/ 7151460 h 7151460"/>
              <a:gd name="connsiteX2" fmla="*/ 488931 w 12462172"/>
              <a:gd name="connsiteY2" fmla="*/ 7151459 h 7151460"/>
              <a:gd name="connsiteX3" fmla="*/ 0 w 12462172"/>
              <a:gd name="connsiteY3" fmla="*/ 742496 h 7151460"/>
              <a:gd name="connsiteX4" fmla="*/ 9732734 w 12462172"/>
              <a:gd name="connsiteY4" fmla="*/ 0 h 7151460"/>
              <a:gd name="connsiteX5" fmla="*/ 9745798 w 12462172"/>
              <a:gd name="connsiteY5" fmla="*/ 4920 h 7151460"/>
              <a:gd name="connsiteX6" fmla="*/ 12325668 w 12462172"/>
              <a:gd name="connsiteY6" fmla="*/ 2268181 h 7151460"/>
              <a:gd name="connsiteX7" fmla="*/ 12355133 w 12462172"/>
              <a:gd name="connsiteY7" fmla="*/ 2349664 h 7151460"/>
              <a:gd name="connsiteX8" fmla="*/ 12462172 w 12462172"/>
              <a:gd name="connsiteY8" fmla="*/ 3763593 h 7151460"/>
              <a:gd name="connsiteX9" fmla="*/ 12411302 w 12462172"/>
              <a:gd name="connsiteY9" fmla="*/ 3984155 h 7151460"/>
              <a:gd name="connsiteX10" fmla="*/ 7882132 w 12462172"/>
              <a:gd name="connsiteY10" fmla="*/ 7014555 h 7151460"/>
              <a:gd name="connsiteX11" fmla="*/ 7669719 w 12462172"/>
              <a:gd name="connsiteY11" fmla="*/ 7044670 h 71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2172" h="7151460">
                <a:moveTo>
                  <a:pt x="6282143" y="7150527"/>
                </a:moveTo>
                <a:lnTo>
                  <a:pt x="6222588" y="7151460"/>
                </a:lnTo>
                <a:lnTo>
                  <a:pt x="488931" y="7151459"/>
                </a:lnTo>
                <a:lnTo>
                  <a:pt x="0" y="742496"/>
                </a:lnTo>
                <a:lnTo>
                  <a:pt x="9732734" y="0"/>
                </a:lnTo>
                <a:lnTo>
                  <a:pt x="9745798" y="4920"/>
                </a:lnTo>
                <a:cubicBezTo>
                  <a:pt x="11002949" y="531491"/>
                  <a:pt x="11937143" y="1331940"/>
                  <a:pt x="12325668" y="2268181"/>
                </a:cubicBezTo>
                <a:lnTo>
                  <a:pt x="12355133" y="2349664"/>
                </a:lnTo>
                <a:lnTo>
                  <a:pt x="12462172" y="3763593"/>
                </a:lnTo>
                <a:lnTo>
                  <a:pt x="12411302" y="3984155"/>
                </a:lnTo>
                <a:cubicBezTo>
                  <a:pt x="11958000" y="5450962"/>
                  <a:pt x="10181738" y="6626349"/>
                  <a:pt x="7882132" y="7014555"/>
                </a:cubicBezTo>
                <a:lnTo>
                  <a:pt x="7669719" y="7044670"/>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40" name="Freeform 39"/>
          <p:cNvSpPr/>
          <p:nvPr userDrawn="1"/>
        </p:nvSpPr>
        <p:spPr>
          <a:xfrm>
            <a:off x="-2" y="0"/>
            <a:ext cx="12192001" cy="6858000"/>
          </a:xfrm>
          <a:custGeom>
            <a:avLst/>
            <a:gdLst>
              <a:gd name="connsiteX0" fmla="*/ 6340149 w 12680298"/>
              <a:gd name="connsiteY0" fmla="*/ 0 h 6858000"/>
              <a:gd name="connsiteX1" fmla="*/ 12437706 w 12680298"/>
              <a:gd name="connsiteY1" fmla="*/ 0 h 6858000"/>
              <a:gd name="connsiteX2" fmla="*/ 12680298 w 12680298"/>
              <a:gd name="connsiteY2" fmla="*/ 0 h 6858000"/>
              <a:gd name="connsiteX3" fmla="*/ 12680298 w 12680298"/>
              <a:gd name="connsiteY3" fmla="*/ 70202 h 6858000"/>
              <a:gd name="connsiteX4" fmla="*/ 12680298 w 12680298"/>
              <a:gd name="connsiteY4" fmla="*/ 1455576 h 6858000"/>
              <a:gd name="connsiteX5" fmla="*/ 12680298 w 12680298"/>
              <a:gd name="connsiteY5" fmla="*/ 6858000 h 6858000"/>
              <a:gd name="connsiteX6" fmla="*/ 2845837 w 12680298"/>
              <a:gd name="connsiteY6" fmla="*/ 6858000 h 6858000"/>
              <a:gd name="connsiteX7" fmla="*/ 2844036 w 12680298"/>
              <a:gd name="connsiteY7" fmla="*/ 6858000 h 6858000"/>
              <a:gd name="connsiteX8" fmla="*/ 0 w 12680298"/>
              <a:gd name="connsiteY8" fmla="*/ 6858000 h 6858000"/>
              <a:gd name="connsiteX9" fmla="*/ 0 w 12680298"/>
              <a:gd name="connsiteY9" fmla="*/ 4300371 h 6858000"/>
              <a:gd name="connsiteX10" fmla="*/ 0 w 12680298"/>
              <a:gd name="connsiteY10" fmla="*/ 4292082 h 6858000"/>
              <a:gd name="connsiteX11" fmla="*/ 309 w 12680298"/>
              <a:gd name="connsiteY11" fmla="*/ 4292082 h 6858000"/>
              <a:gd name="connsiteX12" fmla="*/ 8250 w 12680298"/>
              <a:gd name="connsiteY12" fmla="*/ 4079074 h 6858000"/>
              <a:gd name="connsiteX13" fmla="*/ 6340149 w 1268029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298" h="6858000">
                <a:moveTo>
                  <a:pt x="6340149" y="0"/>
                </a:moveTo>
                <a:lnTo>
                  <a:pt x="12437706" y="0"/>
                </a:lnTo>
                <a:lnTo>
                  <a:pt x="12680298" y="0"/>
                </a:lnTo>
                <a:lnTo>
                  <a:pt x="12680298" y="70202"/>
                </a:lnTo>
                <a:lnTo>
                  <a:pt x="12680298" y="1455576"/>
                </a:lnTo>
                <a:lnTo>
                  <a:pt x="12680298" y="6858000"/>
                </a:lnTo>
                <a:lnTo>
                  <a:pt x="2845837" y="6858000"/>
                </a:lnTo>
                <a:lnTo>
                  <a:pt x="2844036" y="6858000"/>
                </a:lnTo>
                <a:lnTo>
                  <a:pt x="0" y="6858000"/>
                </a:lnTo>
                <a:lnTo>
                  <a:pt x="0" y="4300371"/>
                </a:lnTo>
                <a:lnTo>
                  <a:pt x="0" y="4292082"/>
                </a:lnTo>
                <a:lnTo>
                  <a:pt x="309" y="4292082"/>
                </a:lnTo>
                <a:lnTo>
                  <a:pt x="8250" y="4079074"/>
                </a:lnTo>
                <a:cubicBezTo>
                  <a:pt x="178059" y="1806888"/>
                  <a:pt x="2948005" y="0"/>
                  <a:pt x="6340149" y="0"/>
                </a:cubicBezTo>
                <a:close/>
              </a:path>
            </a:pathLst>
          </a:cu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
        <p:nvSpPr>
          <p:cNvPr id="2" name="Title 1"/>
          <p:cNvSpPr>
            <a:spLocks noGrp="1"/>
          </p:cNvSpPr>
          <p:nvPr userDrawn="1">
            <p:ph type="ctrTitle"/>
          </p:nvPr>
        </p:nvSpPr>
        <p:spPr>
          <a:xfrm>
            <a:off x="1524000" y="1301977"/>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userDrawn="1">
            <p:ph type="subTitle" idx="1"/>
          </p:nvPr>
        </p:nvSpPr>
        <p:spPr>
          <a:xfrm>
            <a:off x="1524000" y="378165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999624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4498" y="297994"/>
            <a:ext cx="8489302" cy="1200831"/>
          </a:xfrm>
        </p:spPr>
        <p:txBody>
          <a:bodyPr/>
          <a:lstStyle>
            <a:lvl1pPr>
              <a:defRPr>
                <a:solidFill>
                  <a:srgbClr val="1E2B50"/>
                </a:solidFill>
              </a:defRPr>
            </a:lvl1pPr>
          </a:lstStyle>
          <a:p>
            <a:r>
              <a:rPr lang="en-US" smtClean="0"/>
              <a:t>Click to edit Master title style</a:t>
            </a:r>
            <a:endParaRPr lang="en-GB"/>
          </a:p>
        </p:txBody>
      </p:sp>
      <p:sp>
        <p:nvSpPr>
          <p:cNvPr id="3" name="Content Placeholder 2"/>
          <p:cNvSpPr>
            <a:spLocks noGrp="1"/>
          </p:cNvSpPr>
          <p:nvPr>
            <p:ph idx="1"/>
          </p:nvPr>
        </p:nvSpPr>
        <p:spPr>
          <a:xfrm>
            <a:off x="1343608" y="1657349"/>
            <a:ext cx="10010192" cy="5042127"/>
          </a:xfrm>
        </p:spPr>
        <p:txBody>
          <a:bodyPr/>
          <a:lstStyle>
            <a:lvl1pPr>
              <a:defRPr>
                <a:solidFill>
                  <a:srgbClr val="1E2B50"/>
                </a:solidFill>
              </a:defRPr>
            </a:lvl1pPr>
            <a:lvl2pPr>
              <a:defRPr>
                <a:solidFill>
                  <a:srgbClr val="1E2B50"/>
                </a:solidFill>
              </a:defRPr>
            </a:lvl2pPr>
            <a:lvl3pPr>
              <a:defRPr>
                <a:solidFill>
                  <a:srgbClr val="1E2B50"/>
                </a:solidFill>
              </a:defRPr>
            </a:lvl3pPr>
            <a:lvl4pPr>
              <a:defRPr>
                <a:solidFill>
                  <a:srgbClr val="1E2B50"/>
                </a:solidFill>
              </a:defRPr>
            </a:lvl4pPr>
            <a:lvl5pPr>
              <a:defRPr>
                <a:solidFill>
                  <a:srgbClr val="1E2B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Freeform 15"/>
          <p:cNvSpPr/>
          <p:nvPr userDrawn="1"/>
        </p:nvSpPr>
        <p:spPr>
          <a:xfrm rot="20153357">
            <a:off x="-300235" y="1286431"/>
            <a:ext cx="3052125" cy="1526888"/>
          </a:xfrm>
          <a:custGeom>
            <a:avLst/>
            <a:gdLst>
              <a:gd name="connsiteX0" fmla="*/ 3052125 w 3052125"/>
              <a:gd name="connsiteY0" fmla="*/ 0 h 1526888"/>
              <a:gd name="connsiteX1" fmla="*/ 3052125 w 3052125"/>
              <a:gd name="connsiteY1" fmla="*/ 178319 h 1526888"/>
              <a:gd name="connsiteX2" fmla="*/ 2982409 w 3052125"/>
              <a:gd name="connsiteY2" fmla="*/ 183057 h 1526888"/>
              <a:gd name="connsiteX3" fmla="*/ 83037 w 3052125"/>
              <a:gd name="connsiteY3" fmla="*/ 1434030 h 1526888"/>
              <a:gd name="connsiteX4" fmla="*/ 0 w 3052125"/>
              <a:gd name="connsiteY4" fmla="*/ 1526888 h 1526888"/>
              <a:gd name="connsiteX5" fmla="*/ 0 w 3052125"/>
              <a:gd name="connsiteY5" fmla="*/ 1156661 h 1526888"/>
              <a:gd name="connsiteX6" fmla="*/ 517659 w 3052125"/>
              <a:gd name="connsiteY6" fmla="*/ 0 h 152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2125" h="1526888">
                <a:moveTo>
                  <a:pt x="3052125" y="0"/>
                </a:moveTo>
                <a:lnTo>
                  <a:pt x="3052125" y="178319"/>
                </a:lnTo>
                <a:lnTo>
                  <a:pt x="2982409" y="183057"/>
                </a:lnTo>
                <a:cubicBezTo>
                  <a:pt x="1797709" y="287579"/>
                  <a:pt x="767501" y="717066"/>
                  <a:pt x="83037" y="1434030"/>
                </a:cubicBezTo>
                <a:lnTo>
                  <a:pt x="0" y="1526888"/>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14" name="Freeform 13"/>
          <p:cNvSpPr/>
          <p:nvPr userDrawn="1"/>
        </p:nvSpPr>
        <p:spPr>
          <a:xfrm rot="11061754">
            <a:off x="-8361" y="-15664"/>
            <a:ext cx="12462172" cy="6408964"/>
          </a:xfrm>
          <a:custGeom>
            <a:avLst/>
            <a:gdLst>
              <a:gd name="connsiteX0" fmla="*/ 488932 w 12462172"/>
              <a:gd name="connsiteY0" fmla="*/ 6408963 h 6408964"/>
              <a:gd name="connsiteX1" fmla="*/ 488931 w 12462172"/>
              <a:gd name="connsiteY1" fmla="*/ 6408963 h 6408964"/>
              <a:gd name="connsiteX2" fmla="*/ 0 w 12462172"/>
              <a:gd name="connsiteY2" fmla="*/ 0 h 6408964"/>
              <a:gd name="connsiteX3" fmla="*/ 1 w 12462172"/>
              <a:gd name="connsiteY3" fmla="*/ 0 h 6408964"/>
              <a:gd name="connsiteX4" fmla="*/ 410951 w 12462172"/>
              <a:gd name="connsiteY4" fmla="*/ 5386771 h 6408964"/>
              <a:gd name="connsiteX5" fmla="*/ 6282143 w 12462172"/>
              <a:gd name="connsiteY5" fmla="*/ 6408031 h 6408964"/>
              <a:gd name="connsiteX6" fmla="*/ 6222588 w 12462172"/>
              <a:gd name="connsiteY6" fmla="*/ 6408964 h 6408964"/>
              <a:gd name="connsiteX7" fmla="*/ 6147228 w 12462172"/>
              <a:gd name="connsiteY7" fmla="*/ 6408964 h 6408964"/>
              <a:gd name="connsiteX8" fmla="*/ 6600011 w 12462172"/>
              <a:gd name="connsiteY8" fmla="*/ 6374422 h 6408964"/>
              <a:gd name="connsiteX9" fmla="*/ 12360154 w 12462172"/>
              <a:gd name="connsiteY9" fmla="*/ 1844062 h 6408964"/>
              <a:gd name="connsiteX10" fmla="*/ 12351565 w 12462172"/>
              <a:gd name="connsiteY10" fmla="*/ 1631090 h 6408964"/>
              <a:gd name="connsiteX11" fmla="*/ 12351861 w 12462172"/>
              <a:gd name="connsiteY11" fmla="*/ 1631067 h 6408964"/>
              <a:gd name="connsiteX12" fmla="*/ 12351230 w 12462172"/>
              <a:gd name="connsiteY12" fmla="*/ 1622802 h 6408964"/>
              <a:gd name="connsiteX13" fmla="*/ 12348675 w 12462172"/>
              <a:gd name="connsiteY13" fmla="*/ 1589310 h 6408964"/>
              <a:gd name="connsiteX14" fmla="*/ 12355133 w 12462172"/>
              <a:gd name="connsiteY14" fmla="*/ 1607168 h 6408964"/>
              <a:gd name="connsiteX15" fmla="*/ 12462172 w 12462172"/>
              <a:gd name="connsiteY15" fmla="*/ 3021097 h 6408964"/>
              <a:gd name="connsiteX16" fmla="*/ 12411302 w 12462172"/>
              <a:gd name="connsiteY16" fmla="*/ 3241659 h 6408964"/>
              <a:gd name="connsiteX17" fmla="*/ 7882132 w 12462172"/>
              <a:gd name="connsiteY17" fmla="*/ 6272059 h 6408964"/>
              <a:gd name="connsiteX18" fmla="*/ 7669719 w 12462172"/>
              <a:gd name="connsiteY18" fmla="*/ 6302174 h 64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62172" h="6408964">
                <a:moveTo>
                  <a:pt x="488932" y="6408963"/>
                </a:moveTo>
                <a:lnTo>
                  <a:pt x="488931" y="6408963"/>
                </a:lnTo>
                <a:lnTo>
                  <a:pt x="0" y="0"/>
                </a:lnTo>
                <a:lnTo>
                  <a:pt x="1" y="0"/>
                </a:lnTo>
                <a:lnTo>
                  <a:pt x="410951" y="5386771"/>
                </a:lnTo>
                <a:close/>
                <a:moveTo>
                  <a:pt x="6282143" y="6408031"/>
                </a:moveTo>
                <a:lnTo>
                  <a:pt x="6222588" y="6408964"/>
                </a:lnTo>
                <a:lnTo>
                  <a:pt x="6147228" y="6408964"/>
                </a:lnTo>
                <a:lnTo>
                  <a:pt x="6600011" y="6374422"/>
                </a:lnTo>
                <a:cubicBezTo>
                  <a:pt x="9852079" y="6126326"/>
                  <a:pt x="12370197" y="4122084"/>
                  <a:pt x="12360154" y="1844062"/>
                </a:cubicBezTo>
                <a:lnTo>
                  <a:pt x="12351565" y="1631090"/>
                </a:lnTo>
                <a:lnTo>
                  <a:pt x="12351861" y="1631067"/>
                </a:lnTo>
                <a:lnTo>
                  <a:pt x="12351230" y="1622802"/>
                </a:lnTo>
                <a:lnTo>
                  <a:pt x="12348675" y="1589310"/>
                </a:lnTo>
                <a:lnTo>
                  <a:pt x="12355133" y="1607168"/>
                </a:lnTo>
                <a:lnTo>
                  <a:pt x="12462172" y="3021097"/>
                </a:lnTo>
                <a:lnTo>
                  <a:pt x="12411302" y="3241659"/>
                </a:lnTo>
                <a:cubicBezTo>
                  <a:pt x="11958000" y="4708466"/>
                  <a:pt x="10181738" y="5883853"/>
                  <a:pt x="7882132" y="6272059"/>
                </a:cubicBezTo>
                <a:lnTo>
                  <a:pt x="7669719" y="6302174"/>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Tree>
    <p:extLst>
      <p:ext uri="{BB962C8B-B14F-4D97-AF65-F5344CB8AC3E}">
        <p14:creationId xmlns:p14="http://schemas.microsoft.com/office/powerpoint/2010/main" val="11806484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Business Register and Employment Survey</a:t>
            </a:r>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38240851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US" smtClean="0"/>
              <a:t>Business Register and Employment Survey</a:t>
            </a:r>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42108050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US" smtClean="0"/>
              <a:t>Business Register and Employment Survey</a:t>
            </a:r>
            <a:endParaRPr lang="en-GB" dirty="0"/>
          </a:p>
        </p:txBody>
      </p:sp>
      <p:sp>
        <p:nvSpPr>
          <p:cNvPr id="9" name="Slide Number Placeholder 8"/>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9659606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US" smtClean="0"/>
              <a:t>Business Register and Employment Survey</a:t>
            </a:r>
            <a:endParaRPr lang="en-GB" dirty="0"/>
          </a:p>
        </p:txBody>
      </p:sp>
      <p:sp>
        <p:nvSpPr>
          <p:cNvPr id="5" name="Slide Number Placeholder 4"/>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6950522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US" smtClean="0"/>
              <a:t>Business Register and Employment Survey</a:t>
            </a:r>
            <a:endParaRPr lang="en-GB" dirty="0"/>
          </a:p>
        </p:txBody>
      </p:sp>
      <p:sp>
        <p:nvSpPr>
          <p:cNvPr id="4" name="Slide Number Placeholder 3"/>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40131457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US" smtClean="0"/>
              <a:t>Business Register and Employment Survey</a:t>
            </a:r>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41455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4498" y="297994"/>
            <a:ext cx="8489302" cy="1200831"/>
          </a:xfrm>
        </p:spPr>
        <p:txBody>
          <a:bodyPr/>
          <a:lstStyle>
            <a:lvl1pPr>
              <a:defRPr>
                <a:solidFill>
                  <a:srgbClr val="1E2B50"/>
                </a:solidFill>
              </a:defRPr>
            </a:lvl1pPr>
          </a:lstStyle>
          <a:p>
            <a:r>
              <a:rPr lang="en-US" smtClean="0"/>
              <a:t>Click to edit Master title style</a:t>
            </a:r>
            <a:endParaRPr lang="en-GB"/>
          </a:p>
        </p:txBody>
      </p:sp>
      <p:sp>
        <p:nvSpPr>
          <p:cNvPr id="3" name="Content Placeholder 2"/>
          <p:cNvSpPr>
            <a:spLocks noGrp="1"/>
          </p:cNvSpPr>
          <p:nvPr>
            <p:ph idx="1"/>
          </p:nvPr>
        </p:nvSpPr>
        <p:spPr>
          <a:xfrm>
            <a:off x="1343608" y="1657349"/>
            <a:ext cx="10010192" cy="5042127"/>
          </a:xfrm>
        </p:spPr>
        <p:txBody>
          <a:bodyPr/>
          <a:lstStyle>
            <a:lvl1pPr>
              <a:defRPr>
                <a:solidFill>
                  <a:srgbClr val="1E2B50"/>
                </a:solidFill>
              </a:defRPr>
            </a:lvl1pPr>
            <a:lvl2pPr>
              <a:defRPr>
                <a:solidFill>
                  <a:srgbClr val="1E2B50"/>
                </a:solidFill>
              </a:defRPr>
            </a:lvl2pPr>
            <a:lvl3pPr>
              <a:defRPr>
                <a:solidFill>
                  <a:srgbClr val="1E2B50"/>
                </a:solidFill>
              </a:defRPr>
            </a:lvl3pPr>
            <a:lvl4pPr>
              <a:defRPr>
                <a:solidFill>
                  <a:srgbClr val="1E2B50"/>
                </a:solidFill>
              </a:defRPr>
            </a:lvl4pPr>
            <a:lvl5pPr>
              <a:defRPr>
                <a:solidFill>
                  <a:srgbClr val="1E2B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Freeform 15"/>
          <p:cNvSpPr/>
          <p:nvPr userDrawn="1"/>
        </p:nvSpPr>
        <p:spPr>
          <a:xfrm rot="20153357">
            <a:off x="-300235" y="1286431"/>
            <a:ext cx="3052125" cy="1526888"/>
          </a:xfrm>
          <a:custGeom>
            <a:avLst/>
            <a:gdLst>
              <a:gd name="connsiteX0" fmla="*/ 3052125 w 3052125"/>
              <a:gd name="connsiteY0" fmla="*/ 0 h 1526888"/>
              <a:gd name="connsiteX1" fmla="*/ 3052125 w 3052125"/>
              <a:gd name="connsiteY1" fmla="*/ 178319 h 1526888"/>
              <a:gd name="connsiteX2" fmla="*/ 2982409 w 3052125"/>
              <a:gd name="connsiteY2" fmla="*/ 183057 h 1526888"/>
              <a:gd name="connsiteX3" fmla="*/ 83037 w 3052125"/>
              <a:gd name="connsiteY3" fmla="*/ 1434030 h 1526888"/>
              <a:gd name="connsiteX4" fmla="*/ 0 w 3052125"/>
              <a:gd name="connsiteY4" fmla="*/ 1526888 h 1526888"/>
              <a:gd name="connsiteX5" fmla="*/ 0 w 3052125"/>
              <a:gd name="connsiteY5" fmla="*/ 1156661 h 1526888"/>
              <a:gd name="connsiteX6" fmla="*/ 517659 w 3052125"/>
              <a:gd name="connsiteY6" fmla="*/ 0 h 152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2125" h="1526888">
                <a:moveTo>
                  <a:pt x="3052125" y="0"/>
                </a:moveTo>
                <a:lnTo>
                  <a:pt x="3052125" y="178319"/>
                </a:lnTo>
                <a:lnTo>
                  <a:pt x="2982409" y="183057"/>
                </a:lnTo>
                <a:cubicBezTo>
                  <a:pt x="1797709" y="287579"/>
                  <a:pt x="767501" y="717066"/>
                  <a:pt x="83037" y="1434030"/>
                </a:cubicBezTo>
                <a:lnTo>
                  <a:pt x="0" y="1526888"/>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14" name="Freeform 13"/>
          <p:cNvSpPr/>
          <p:nvPr userDrawn="1"/>
        </p:nvSpPr>
        <p:spPr>
          <a:xfrm rot="11061754">
            <a:off x="-8361" y="-15664"/>
            <a:ext cx="12462172" cy="6408964"/>
          </a:xfrm>
          <a:custGeom>
            <a:avLst/>
            <a:gdLst>
              <a:gd name="connsiteX0" fmla="*/ 488932 w 12462172"/>
              <a:gd name="connsiteY0" fmla="*/ 6408963 h 6408964"/>
              <a:gd name="connsiteX1" fmla="*/ 488931 w 12462172"/>
              <a:gd name="connsiteY1" fmla="*/ 6408963 h 6408964"/>
              <a:gd name="connsiteX2" fmla="*/ 0 w 12462172"/>
              <a:gd name="connsiteY2" fmla="*/ 0 h 6408964"/>
              <a:gd name="connsiteX3" fmla="*/ 1 w 12462172"/>
              <a:gd name="connsiteY3" fmla="*/ 0 h 6408964"/>
              <a:gd name="connsiteX4" fmla="*/ 410951 w 12462172"/>
              <a:gd name="connsiteY4" fmla="*/ 5386771 h 6408964"/>
              <a:gd name="connsiteX5" fmla="*/ 6282143 w 12462172"/>
              <a:gd name="connsiteY5" fmla="*/ 6408031 h 6408964"/>
              <a:gd name="connsiteX6" fmla="*/ 6222588 w 12462172"/>
              <a:gd name="connsiteY6" fmla="*/ 6408964 h 6408964"/>
              <a:gd name="connsiteX7" fmla="*/ 6147228 w 12462172"/>
              <a:gd name="connsiteY7" fmla="*/ 6408964 h 6408964"/>
              <a:gd name="connsiteX8" fmla="*/ 6600011 w 12462172"/>
              <a:gd name="connsiteY8" fmla="*/ 6374422 h 6408964"/>
              <a:gd name="connsiteX9" fmla="*/ 12360154 w 12462172"/>
              <a:gd name="connsiteY9" fmla="*/ 1844062 h 6408964"/>
              <a:gd name="connsiteX10" fmla="*/ 12351565 w 12462172"/>
              <a:gd name="connsiteY10" fmla="*/ 1631090 h 6408964"/>
              <a:gd name="connsiteX11" fmla="*/ 12351861 w 12462172"/>
              <a:gd name="connsiteY11" fmla="*/ 1631067 h 6408964"/>
              <a:gd name="connsiteX12" fmla="*/ 12351230 w 12462172"/>
              <a:gd name="connsiteY12" fmla="*/ 1622802 h 6408964"/>
              <a:gd name="connsiteX13" fmla="*/ 12348675 w 12462172"/>
              <a:gd name="connsiteY13" fmla="*/ 1589310 h 6408964"/>
              <a:gd name="connsiteX14" fmla="*/ 12355133 w 12462172"/>
              <a:gd name="connsiteY14" fmla="*/ 1607168 h 6408964"/>
              <a:gd name="connsiteX15" fmla="*/ 12462172 w 12462172"/>
              <a:gd name="connsiteY15" fmla="*/ 3021097 h 6408964"/>
              <a:gd name="connsiteX16" fmla="*/ 12411302 w 12462172"/>
              <a:gd name="connsiteY16" fmla="*/ 3241659 h 6408964"/>
              <a:gd name="connsiteX17" fmla="*/ 7882132 w 12462172"/>
              <a:gd name="connsiteY17" fmla="*/ 6272059 h 6408964"/>
              <a:gd name="connsiteX18" fmla="*/ 7669719 w 12462172"/>
              <a:gd name="connsiteY18" fmla="*/ 6302174 h 64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62172" h="6408964">
                <a:moveTo>
                  <a:pt x="488932" y="6408963"/>
                </a:moveTo>
                <a:lnTo>
                  <a:pt x="488931" y="6408963"/>
                </a:lnTo>
                <a:lnTo>
                  <a:pt x="0" y="0"/>
                </a:lnTo>
                <a:lnTo>
                  <a:pt x="1" y="0"/>
                </a:lnTo>
                <a:lnTo>
                  <a:pt x="410951" y="5386771"/>
                </a:lnTo>
                <a:close/>
                <a:moveTo>
                  <a:pt x="6282143" y="6408031"/>
                </a:moveTo>
                <a:lnTo>
                  <a:pt x="6222588" y="6408964"/>
                </a:lnTo>
                <a:lnTo>
                  <a:pt x="6147228" y="6408964"/>
                </a:lnTo>
                <a:lnTo>
                  <a:pt x="6600011" y="6374422"/>
                </a:lnTo>
                <a:cubicBezTo>
                  <a:pt x="9852079" y="6126326"/>
                  <a:pt x="12370197" y="4122084"/>
                  <a:pt x="12360154" y="1844062"/>
                </a:cubicBezTo>
                <a:lnTo>
                  <a:pt x="12351565" y="1631090"/>
                </a:lnTo>
                <a:lnTo>
                  <a:pt x="12351861" y="1631067"/>
                </a:lnTo>
                <a:lnTo>
                  <a:pt x="12351230" y="1622802"/>
                </a:lnTo>
                <a:lnTo>
                  <a:pt x="12348675" y="1589310"/>
                </a:lnTo>
                <a:lnTo>
                  <a:pt x="12355133" y="1607168"/>
                </a:lnTo>
                <a:lnTo>
                  <a:pt x="12462172" y="3021097"/>
                </a:lnTo>
                <a:lnTo>
                  <a:pt x="12411302" y="3241659"/>
                </a:lnTo>
                <a:cubicBezTo>
                  <a:pt x="11958000" y="4708466"/>
                  <a:pt x="10181738" y="5883853"/>
                  <a:pt x="7882132" y="6272059"/>
                </a:cubicBezTo>
                <a:lnTo>
                  <a:pt x="7669719" y="6302174"/>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Tree>
    <p:extLst>
      <p:ext uri="{BB962C8B-B14F-4D97-AF65-F5344CB8AC3E}">
        <p14:creationId xmlns:p14="http://schemas.microsoft.com/office/powerpoint/2010/main" val="22698155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US" smtClean="0"/>
              <a:t>Business Register and Employment Survey</a:t>
            </a:r>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5385042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Business Register and Employment Survey</a:t>
            </a:r>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2266765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Business Register and Employment Survey</a:t>
            </a:r>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373758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110786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548105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821855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038580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3287134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48710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0C3B9-7F7F-4B30-B5E7-0693369E9EB8}" type="datetimeFigureOut">
              <a:rPr lang="en-GB" smtClean="0"/>
              <a:pPr/>
              <a:t>10/10/2022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825291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0C3B9-7F7F-4B30-B5E7-0693369E9EB8}" type="datetimeFigureOut">
              <a:rPr lang="en-GB" smtClean="0"/>
              <a:pPr/>
              <a:t>10/10/2022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09197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Business Register and Employment Survey</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19640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richard.ramsden@nisra.gov.uk" TargetMode="External"/><Relationship Id="rId3" Type="http://schemas.openxmlformats.org/officeDocument/2006/relationships/image" Target="../media/image7.png"/><Relationship Id="rId7" Type="http://schemas.openxmlformats.org/officeDocument/2006/relationships/hyperlink" Target="mailto:mark.mcfetridge@nisra.gov.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jennifer.mcloughlin@nisra.gov.uk" TargetMode="External"/><Relationship Id="rId11" Type="http://schemas.openxmlformats.org/officeDocument/2006/relationships/hyperlink" Target="mailto:irene.shooter@nisra.gov.uk" TargetMode="External"/><Relationship Id="rId5" Type="http://schemas.openxmlformats.org/officeDocument/2006/relationships/hyperlink" Target="mailto:holly.mcateer@nisra.gov.uk" TargetMode="External"/><Relationship Id="rId10" Type="http://schemas.openxmlformats.org/officeDocument/2006/relationships/hyperlink" Target="mailto:janet.wright@nisra.gov.uk" TargetMode="External"/><Relationship Id="rId4" Type="http://schemas.openxmlformats.org/officeDocument/2006/relationships/image" Target="../media/image8.png"/><Relationship Id="rId9" Type="http://schemas.openxmlformats.org/officeDocument/2006/relationships/hyperlink" Target="mailto:jacquie.mcmanus@nisra.gov.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datavis.nisra.gov.uk/economy-and-labour-market/labour-force-survey/labour-market-report-september-2022.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FS@finance-ni.gov.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clare.kennedy@nisra.gov.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arlene.connolly@nisra.gov.uk" TargetMode="External"/><Relationship Id="rId5" Type="http://schemas.openxmlformats.org/officeDocument/2006/relationships/hyperlink" Target="mailto:neil.Mulhern@nisra.gov.uk"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hyperlink" Target="mailto:neil.Mulhern@nisra.gov.uk"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mailto:arlene.connolly@nisra.gov.uk" TargetMode="External"/><Relationship Id="rId5" Type="http://schemas.openxmlformats.org/officeDocument/2006/relationships/hyperlink" Target="mailto:clare.kennedy@nisra.gov.uk" TargetMode="Externa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hyperlink" Target="mailto:adam.mcminn@nisra.gov.uk" TargetMode="External"/><Relationship Id="rId3" Type="http://schemas.openxmlformats.org/officeDocument/2006/relationships/image" Target="../media/image48.png"/><Relationship Id="rId7" Type="http://schemas.openxmlformats.org/officeDocument/2006/relationships/hyperlink" Target="mailto:suzanne.cassidy@nisra.gov.u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mailto:ciaran.kerr@nisra.gov.uk" TargetMode="External"/><Relationship Id="rId5" Type="http://schemas.openxmlformats.org/officeDocument/2006/relationships/hyperlink" Target="mailto:Carole-ann.mckay@nisra.gov.uk" TargetMode="Externa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isra.gov.uk/statistics/labour-market-and-social-welfare/quarterly-employment-survey" TargetMode="External"/><Relationship Id="rId7" Type="http://schemas.openxmlformats.org/officeDocument/2006/relationships/hyperlink" Target="https://www.nisra.gov.uk/publications/quarterly-employment-survey-revision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nisra.gov.uk/publications/qes-background" TargetMode="External"/><Relationship Id="rId5" Type="http://schemas.openxmlformats.org/officeDocument/2006/relationships/hyperlink" Target="https://www.nisra.gov.uk/publications/quarterly-employment-survey-historical-tables-june-2022" TargetMode="External"/><Relationship Id="rId4" Type="http://schemas.openxmlformats.org/officeDocument/2006/relationships/hyperlink" Target="https://www.nisra.gov.uk/publications/quarterly-employment-survey-supplementary-tables-june-202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datasets/realtimeinformationstatisticsreferencetableseasonallyadjusted"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nisra.gov.uk/statistics/labour-market-and-social-welfare/quarterly-employment-survey"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mailto:ciaran.kerr@nisra.gov.uk"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253" y="2058843"/>
            <a:ext cx="9144000" cy="1783171"/>
          </a:xfrm>
        </p:spPr>
        <p:txBody>
          <a:bodyPr>
            <a:noAutofit/>
          </a:bodyPr>
          <a:lstStyle/>
          <a:p>
            <a:r>
              <a:rPr lang="en-GB" dirty="0" smtClean="0"/>
              <a:t/>
            </a:r>
            <a:br>
              <a:rPr lang="en-GB" dirty="0" smtClean="0"/>
            </a:br>
            <a:r>
              <a:rPr lang="en-GB" dirty="0" smtClean="0"/>
              <a:t/>
            </a:r>
            <a:br>
              <a:rPr lang="en-GB" dirty="0" smtClean="0"/>
            </a:br>
            <a:r>
              <a:rPr lang="en-GB" dirty="0"/>
              <a:t/>
            </a:r>
            <a:br>
              <a:rPr lang="en-GB" dirty="0"/>
            </a:br>
            <a:r>
              <a:rPr lang="en-GB" i="1" dirty="0" smtClean="0"/>
              <a:t/>
            </a:r>
            <a:br>
              <a:rPr lang="en-GB" i="1" dirty="0" smtClean="0"/>
            </a:br>
            <a:r>
              <a:rPr lang="en-GB" dirty="0" smtClean="0"/>
              <a:t/>
            </a:r>
            <a:br>
              <a:rPr lang="en-GB" dirty="0" smtClean="0"/>
            </a:br>
            <a:r>
              <a:rPr lang="en-GB" dirty="0" smtClean="0"/>
              <a:t>Labour Market Statistics</a:t>
            </a:r>
            <a:br>
              <a:rPr lang="en-GB" dirty="0" smtClean="0"/>
            </a:br>
            <a:r>
              <a:rPr lang="en-GB" dirty="0" smtClean="0"/>
              <a:t>User Group</a:t>
            </a:r>
            <a:endParaRPr lang="en-GB" dirty="0"/>
          </a:p>
        </p:txBody>
      </p:sp>
      <p:sp>
        <p:nvSpPr>
          <p:cNvPr id="3" name="Title 1"/>
          <p:cNvSpPr txBox="1">
            <a:spLocks/>
          </p:cNvSpPr>
          <p:nvPr/>
        </p:nvSpPr>
        <p:spPr>
          <a:xfrm>
            <a:off x="1297772" y="4074488"/>
            <a:ext cx="9144000"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400" dirty="0" smtClean="0"/>
              <a:t>29</a:t>
            </a:r>
            <a:r>
              <a:rPr lang="en-GB" sz="4400" baseline="30000" dirty="0" smtClean="0"/>
              <a:t>th</a:t>
            </a:r>
            <a:r>
              <a:rPr lang="en-GB" sz="4400" dirty="0" smtClean="0"/>
              <a:t> September 2022</a:t>
            </a:r>
          </a:p>
          <a:p>
            <a:endParaRPr lang="en-GB" sz="4400" dirty="0" smtClean="0"/>
          </a:p>
          <a:p>
            <a:r>
              <a:rPr lang="en-GB" sz="4400" i="1" dirty="0" smtClean="0"/>
              <a:t>Jennifer McLoughlin</a:t>
            </a:r>
          </a:p>
          <a:p>
            <a:r>
              <a:rPr lang="en-GB" sz="4400" i="1" dirty="0" smtClean="0"/>
              <a:t>Economic and Labour Market Statistics</a:t>
            </a:r>
            <a:endParaRPr lang="en-GB" sz="4400" i="1" dirty="0"/>
          </a:p>
        </p:txBody>
      </p:sp>
    </p:spTree>
    <p:extLst>
      <p:ext uri="{BB962C8B-B14F-4D97-AF65-F5344CB8AC3E}">
        <p14:creationId xmlns:p14="http://schemas.microsoft.com/office/powerpoint/2010/main" val="2450129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06740" y="2460975"/>
            <a:ext cx="990495" cy="108000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633" y="2455997"/>
            <a:ext cx="990498" cy="1080000"/>
          </a:xfrm>
          <a:prstGeom prst="rect">
            <a:avLst/>
          </a:prstGeom>
        </p:spPr>
      </p:pic>
      <p:sp>
        <p:nvSpPr>
          <p:cNvPr id="9" name="TextBox 8"/>
          <p:cNvSpPr txBox="1"/>
          <p:nvPr/>
        </p:nvSpPr>
        <p:spPr>
          <a:xfrm>
            <a:off x="1279358" y="-14813"/>
            <a:ext cx="10912642" cy="1323439"/>
          </a:xfrm>
          <a:prstGeom prst="rect">
            <a:avLst/>
          </a:prstGeom>
          <a:noFill/>
        </p:spPr>
        <p:txBody>
          <a:bodyPr wrap="square" rtlCol="0">
            <a:spAutoFit/>
          </a:bodyPr>
          <a:lstStyle/>
          <a:p>
            <a:pPr algn="ctr"/>
            <a:r>
              <a:rPr lang="en-GB" sz="4000" dirty="0">
                <a:solidFill>
                  <a:srgbClr val="00205B"/>
                </a:solidFill>
                <a:latin typeface="+mj-lt"/>
              </a:rPr>
              <a:t>Meet </a:t>
            </a:r>
            <a:r>
              <a:rPr lang="en-GB" sz="4000" dirty="0">
                <a:solidFill>
                  <a:srgbClr val="00205B"/>
                </a:solidFill>
                <a:latin typeface="+mj-lt"/>
                <a:ea typeface="+mj-ea"/>
                <a:cs typeface="+mj-cs"/>
              </a:rPr>
              <a:t>the</a:t>
            </a:r>
            <a:r>
              <a:rPr lang="en-GB" sz="4000" dirty="0">
                <a:solidFill>
                  <a:srgbClr val="00205B"/>
                </a:solidFill>
                <a:latin typeface="+mj-lt"/>
              </a:rPr>
              <a:t> </a:t>
            </a:r>
            <a:r>
              <a:rPr lang="en-GB" sz="4000" dirty="0" smtClean="0">
                <a:solidFill>
                  <a:srgbClr val="00205B"/>
                </a:solidFill>
                <a:latin typeface="+mj-lt"/>
              </a:rPr>
              <a:t>team:</a:t>
            </a:r>
            <a:endParaRPr lang="en-GB" sz="4000" dirty="0">
              <a:solidFill>
                <a:schemeClr val="accent4"/>
              </a:solidFill>
              <a:latin typeface="+mj-lt"/>
            </a:endParaRPr>
          </a:p>
          <a:p>
            <a:pPr algn="ctr"/>
            <a:r>
              <a:rPr lang="en-GB" sz="4000" dirty="0">
                <a:solidFill>
                  <a:srgbClr val="00205B"/>
                </a:solidFill>
                <a:latin typeface="+mj-lt"/>
              </a:rPr>
              <a:t>LFS, Redundancies &amp; Claimant Count</a:t>
            </a:r>
          </a:p>
        </p:txBody>
      </p:sp>
      <p:sp>
        <p:nvSpPr>
          <p:cNvPr id="12" name="TextBox 11"/>
          <p:cNvSpPr txBox="1"/>
          <p:nvPr/>
        </p:nvSpPr>
        <p:spPr>
          <a:xfrm>
            <a:off x="9059199" y="3201725"/>
            <a:ext cx="1485579" cy="830997"/>
          </a:xfrm>
          <a:prstGeom prst="rect">
            <a:avLst/>
          </a:prstGeom>
          <a:noFill/>
        </p:spPr>
        <p:txBody>
          <a:bodyPr wrap="square" rtlCol="0">
            <a:spAutoFit/>
          </a:bodyPr>
          <a:lstStyle/>
          <a:p>
            <a:pPr algn="ctr"/>
            <a:r>
              <a:rPr lang="en-GB" sz="2400" dirty="0">
                <a:solidFill>
                  <a:srgbClr val="00205B"/>
                </a:solidFill>
              </a:rPr>
              <a:t>Richard Ramsden</a:t>
            </a:r>
          </a:p>
        </p:txBody>
      </p:sp>
      <p:sp>
        <p:nvSpPr>
          <p:cNvPr id="13" name="TextBox 12"/>
          <p:cNvSpPr txBox="1"/>
          <p:nvPr/>
        </p:nvSpPr>
        <p:spPr>
          <a:xfrm>
            <a:off x="1824548" y="3201726"/>
            <a:ext cx="1720070" cy="830997"/>
          </a:xfrm>
          <a:prstGeom prst="rect">
            <a:avLst/>
          </a:prstGeom>
          <a:noFill/>
        </p:spPr>
        <p:txBody>
          <a:bodyPr wrap="square" rtlCol="0">
            <a:spAutoFit/>
          </a:bodyPr>
          <a:lstStyle/>
          <a:p>
            <a:pPr algn="ctr"/>
            <a:r>
              <a:rPr lang="en-GB" sz="2400" dirty="0">
                <a:solidFill>
                  <a:srgbClr val="00205B"/>
                </a:solidFill>
              </a:rPr>
              <a:t>Holly McAteer</a:t>
            </a:r>
          </a:p>
        </p:txBody>
      </p:sp>
      <p:sp>
        <p:nvSpPr>
          <p:cNvPr id="14" name="TextBox 13"/>
          <p:cNvSpPr txBox="1"/>
          <p:nvPr/>
        </p:nvSpPr>
        <p:spPr>
          <a:xfrm>
            <a:off x="1086256" y="6119362"/>
            <a:ext cx="2906113" cy="738664"/>
          </a:xfrm>
          <a:prstGeom prst="rect">
            <a:avLst/>
          </a:prstGeom>
          <a:noFill/>
        </p:spPr>
        <p:txBody>
          <a:bodyPr wrap="square" rtlCol="0">
            <a:spAutoFit/>
          </a:bodyPr>
          <a:lstStyle/>
          <a:p>
            <a:pPr algn="ctr"/>
            <a:r>
              <a:rPr lang="en-GB" sz="1400" dirty="0">
                <a:hlinkClick r:id="rId5"/>
              </a:rPr>
              <a:t>holly.mcateer@nisra.gov.uk</a:t>
            </a:r>
          </a:p>
          <a:p>
            <a:pPr algn="ctr"/>
            <a:endParaRPr lang="en-GB" sz="1400" dirty="0">
              <a:hlinkClick r:id=""/>
            </a:endParaRPr>
          </a:p>
          <a:p>
            <a:pPr algn="ctr"/>
            <a:r>
              <a:rPr lang="en-GB" sz="1400" dirty="0">
                <a:hlinkClick r:id=""/>
              </a:rPr>
              <a:t>mark.mullan@nisra.gov.uk </a:t>
            </a:r>
            <a:endParaRPr lang="en-GB" sz="1400" dirty="0"/>
          </a:p>
        </p:txBody>
      </p:sp>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900" y="2460975"/>
            <a:ext cx="990495" cy="1080000"/>
          </a:xfrm>
          <a:prstGeom prst="rect">
            <a:avLst/>
          </a:prstGeom>
        </p:spPr>
      </p:pic>
      <p:sp>
        <p:nvSpPr>
          <p:cNvPr id="10" name="TextBox 9"/>
          <p:cNvSpPr txBox="1"/>
          <p:nvPr/>
        </p:nvSpPr>
        <p:spPr>
          <a:xfrm>
            <a:off x="6511966" y="3210459"/>
            <a:ext cx="1674479" cy="830997"/>
          </a:xfrm>
          <a:prstGeom prst="rect">
            <a:avLst/>
          </a:prstGeom>
          <a:noFill/>
        </p:spPr>
        <p:txBody>
          <a:bodyPr wrap="square" rtlCol="0">
            <a:spAutoFit/>
          </a:bodyPr>
          <a:lstStyle/>
          <a:p>
            <a:pPr algn="ctr"/>
            <a:r>
              <a:rPr lang="en-GB" sz="2400" dirty="0">
                <a:solidFill>
                  <a:srgbClr val="00205B"/>
                </a:solidFill>
              </a:rPr>
              <a:t>Mark McFetridge</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834" y="3991043"/>
            <a:ext cx="990498" cy="10800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943" y="3991043"/>
            <a:ext cx="990498" cy="10800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372" y="3991043"/>
            <a:ext cx="990498" cy="1080000"/>
          </a:xfrm>
          <a:prstGeom prst="rect">
            <a:avLst/>
          </a:prstGeom>
        </p:spPr>
      </p:pic>
      <p:sp>
        <p:nvSpPr>
          <p:cNvPr id="19" name="TextBox 18"/>
          <p:cNvSpPr txBox="1"/>
          <p:nvPr/>
        </p:nvSpPr>
        <p:spPr>
          <a:xfrm>
            <a:off x="5250582" y="4655545"/>
            <a:ext cx="1485579" cy="830997"/>
          </a:xfrm>
          <a:prstGeom prst="rect">
            <a:avLst/>
          </a:prstGeom>
          <a:noFill/>
        </p:spPr>
        <p:txBody>
          <a:bodyPr wrap="square" rtlCol="0">
            <a:spAutoFit/>
          </a:bodyPr>
          <a:lstStyle/>
          <a:p>
            <a:pPr algn="ctr"/>
            <a:r>
              <a:rPr lang="en-GB" sz="2400" dirty="0">
                <a:solidFill>
                  <a:srgbClr val="00205B"/>
                </a:solidFill>
              </a:rPr>
              <a:t>Jacquie</a:t>
            </a:r>
          </a:p>
          <a:p>
            <a:pPr algn="ctr"/>
            <a:r>
              <a:rPr lang="en-GB" sz="2400" dirty="0">
                <a:solidFill>
                  <a:srgbClr val="00205B"/>
                </a:solidFill>
              </a:rPr>
              <a:t>McManus</a:t>
            </a:r>
          </a:p>
        </p:txBody>
      </p:sp>
      <p:sp>
        <p:nvSpPr>
          <p:cNvPr id="21" name="TextBox 20"/>
          <p:cNvSpPr txBox="1"/>
          <p:nvPr/>
        </p:nvSpPr>
        <p:spPr>
          <a:xfrm>
            <a:off x="7938547" y="4691102"/>
            <a:ext cx="1065688" cy="830997"/>
          </a:xfrm>
          <a:prstGeom prst="rect">
            <a:avLst/>
          </a:prstGeom>
          <a:noFill/>
        </p:spPr>
        <p:txBody>
          <a:bodyPr wrap="square" rtlCol="0">
            <a:spAutoFit/>
          </a:bodyPr>
          <a:lstStyle/>
          <a:p>
            <a:pPr algn="ctr"/>
            <a:r>
              <a:rPr lang="en-GB" sz="2400" dirty="0">
                <a:solidFill>
                  <a:srgbClr val="00205B"/>
                </a:solidFill>
              </a:rPr>
              <a:t>Janet Wright</a:t>
            </a:r>
          </a:p>
        </p:txBody>
      </p:sp>
      <p:sp>
        <p:nvSpPr>
          <p:cNvPr id="22" name="TextBox 21"/>
          <p:cNvSpPr txBox="1"/>
          <p:nvPr/>
        </p:nvSpPr>
        <p:spPr>
          <a:xfrm>
            <a:off x="9951832" y="4723835"/>
            <a:ext cx="1485579" cy="830997"/>
          </a:xfrm>
          <a:prstGeom prst="rect">
            <a:avLst/>
          </a:prstGeom>
          <a:noFill/>
        </p:spPr>
        <p:txBody>
          <a:bodyPr wrap="square" rtlCol="0">
            <a:spAutoFit/>
          </a:bodyPr>
          <a:lstStyle/>
          <a:p>
            <a:pPr algn="ctr"/>
            <a:r>
              <a:rPr lang="en-GB" sz="2400" dirty="0">
                <a:solidFill>
                  <a:srgbClr val="00205B"/>
                </a:solidFill>
              </a:rPr>
              <a:t>Irene </a:t>
            </a:r>
          </a:p>
          <a:p>
            <a:pPr algn="ctr"/>
            <a:r>
              <a:rPr lang="en-GB" sz="2400" dirty="0">
                <a:solidFill>
                  <a:srgbClr val="00205B"/>
                </a:solidFill>
              </a:rPr>
              <a:t>Shooter</a:t>
            </a:r>
          </a:p>
        </p:txBody>
      </p:sp>
      <p:sp>
        <p:nvSpPr>
          <p:cNvPr id="23" name="TextBox 22"/>
          <p:cNvSpPr txBox="1"/>
          <p:nvPr/>
        </p:nvSpPr>
        <p:spPr>
          <a:xfrm>
            <a:off x="1533603" y="5481672"/>
            <a:ext cx="2011420" cy="461665"/>
          </a:xfrm>
          <a:prstGeom prst="rect">
            <a:avLst/>
          </a:prstGeom>
          <a:noFill/>
        </p:spPr>
        <p:txBody>
          <a:bodyPr wrap="square" rtlCol="0">
            <a:spAutoFit/>
          </a:bodyPr>
          <a:lstStyle/>
          <a:p>
            <a:pPr algn="ctr"/>
            <a:r>
              <a:rPr lang="en-GB" sz="2400" b="1" u="sng" dirty="0">
                <a:solidFill>
                  <a:srgbClr val="00205B"/>
                </a:solidFill>
              </a:rPr>
              <a:t>Work Quality</a:t>
            </a:r>
          </a:p>
        </p:txBody>
      </p:sp>
      <p:sp>
        <p:nvSpPr>
          <p:cNvPr id="24" name="TextBox 23"/>
          <p:cNvSpPr txBox="1"/>
          <p:nvPr/>
        </p:nvSpPr>
        <p:spPr>
          <a:xfrm>
            <a:off x="4964303" y="5459771"/>
            <a:ext cx="2011420" cy="461665"/>
          </a:xfrm>
          <a:prstGeom prst="rect">
            <a:avLst/>
          </a:prstGeom>
          <a:noFill/>
        </p:spPr>
        <p:txBody>
          <a:bodyPr wrap="square" rtlCol="0">
            <a:spAutoFit/>
          </a:bodyPr>
          <a:lstStyle/>
          <a:p>
            <a:pPr algn="ctr"/>
            <a:r>
              <a:rPr lang="en-GB" sz="2400" b="1" u="sng" dirty="0">
                <a:solidFill>
                  <a:srgbClr val="00205B"/>
                </a:solidFill>
              </a:rPr>
              <a:t>LFS</a:t>
            </a:r>
          </a:p>
        </p:txBody>
      </p:sp>
      <p:sp>
        <p:nvSpPr>
          <p:cNvPr id="25" name="TextBox 24"/>
          <p:cNvSpPr txBox="1"/>
          <p:nvPr/>
        </p:nvSpPr>
        <p:spPr>
          <a:xfrm>
            <a:off x="6979055" y="5481672"/>
            <a:ext cx="5139944" cy="830997"/>
          </a:xfrm>
          <a:prstGeom prst="rect">
            <a:avLst/>
          </a:prstGeom>
          <a:noFill/>
        </p:spPr>
        <p:txBody>
          <a:bodyPr wrap="square" rtlCol="0">
            <a:spAutoFit/>
          </a:bodyPr>
          <a:lstStyle/>
          <a:p>
            <a:pPr algn="ctr"/>
            <a:r>
              <a:rPr lang="en-GB" sz="2400" b="1" u="sng" dirty="0">
                <a:solidFill>
                  <a:srgbClr val="00205B"/>
                </a:solidFill>
              </a:rPr>
              <a:t>Redundancies &amp; Claimant Count</a:t>
            </a:r>
          </a:p>
          <a:p>
            <a:pPr algn="ctr"/>
            <a:endParaRPr lang="en-GB" sz="2400" b="1" u="sng" dirty="0">
              <a:solidFill>
                <a:srgbClr val="00205B"/>
              </a:solidFill>
            </a:endParaRPr>
          </a:p>
        </p:txBody>
      </p:sp>
      <p:pic>
        <p:nvPicPr>
          <p:cNvPr id="2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134" y="3999882"/>
            <a:ext cx="990495" cy="1080000"/>
          </a:xfrm>
          <a:prstGeom prst="rect">
            <a:avLst/>
          </a:prstGeom>
        </p:spPr>
      </p:pic>
      <p:sp>
        <p:nvSpPr>
          <p:cNvPr id="26" name="TextBox 25"/>
          <p:cNvSpPr txBox="1"/>
          <p:nvPr/>
        </p:nvSpPr>
        <p:spPr>
          <a:xfrm>
            <a:off x="4821381" y="6119362"/>
            <a:ext cx="7486923" cy="923330"/>
          </a:xfrm>
          <a:prstGeom prst="rect">
            <a:avLst/>
          </a:prstGeom>
          <a:noFill/>
        </p:spPr>
        <p:txBody>
          <a:bodyPr wrap="square" rtlCol="0">
            <a:spAutoFit/>
          </a:bodyPr>
          <a:lstStyle/>
          <a:p>
            <a:r>
              <a:rPr lang="en-GB" sz="1400" dirty="0"/>
              <a:t> </a:t>
            </a:r>
            <a:r>
              <a:rPr lang="en-GB" sz="1400" dirty="0" smtClean="0">
                <a:hlinkClick r:id="rId6"/>
              </a:rPr>
              <a:t>jennifer.mcloughlin@nisra.gov.uk</a:t>
            </a:r>
            <a:r>
              <a:rPr lang="en-GB" sz="1400" dirty="0" smtClean="0"/>
              <a:t>   </a:t>
            </a:r>
            <a:r>
              <a:rPr lang="en-GB" sz="1400" dirty="0" smtClean="0">
                <a:hlinkClick r:id="rId7"/>
              </a:rPr>
              <a:t>mark.mcfetridge@nisra.gov.uk</a:t>
            </a:r>
            <a:r>
              <a:rPr lang="en-GB" sz="1400" dirty="0" smtClean="0"/>
              <a:t>   </a:t>
            </a:r>
            <a:r>
              <a:rPr lang="en-GB" sz="1400" dirty="0" smtClean="0">
                <a:hlinkClick r:id="rId8"/>
              </a:rPr>
              <a:t>richard.ramsden@nisra.gov.uk</a:t>
            </a:r>
            <a:r>
              <a:rPr lang="en-GB" sz="1400" dirty="0"/>
              <a:t>	</a:t>
            </a:r>
          </a:p>
          <a:p>
            <a:pPr defTabSz="790575"/>
            <a:r>
              <a:rPr lang="en-GB" sz="1400" dirty="0">
                <a:hlinkClick r:id="rId9"/>
              </a:rPr>
              <a:t>jacquie.mcmanus@nisra.gov.uk</a:t>
            </a:r>
            <a:r>
              <a:rPr lang="en-GB" sz="1400" dirty="0"/>
              <a:t>          </a:t>
            </a:r>
            <a:r>
              <a:rPr lang="en-GB" sz="1400" dirty="0">
                <a:hlinkClick r:id="rId10"/>
              </a:rPr>
              <a:t>janet.wright@nisra.gov.uk</a:t>
            </a:r>
            <a:r>
              <a:rPr lang="en-GB" sz="1400" dirty="0"/>
              <a:t> </a:t>
            </a:r>
            <a:r>
              <a:rPr lang="en-GB" sz="1200" dirty="0">
                <a:solidFill>
                  <a:srgbClr val="00205B"/>
                </a:solidFill>
              </a:rPr>
              <a:t>            </a:t>
            </a:r>
            <a:r>
              <a:rPr lang="en-GB" sz="1400" dirty="0">
                <a:hlinkClick r:id="rId11"/>
              </a:rPr>
              <a:t>irene.shooter@nisra.gov.uk</a:t>
            </a:r>
            <a:endParaRPr lang="en-GB" sz="1400" dirty="0"/>
          </a:p>
          <a:p>
            <a:endParaRPr lang="en-GB" sz="1200" dirty="0">
              <a:solidFill>
                <a:srgbClr val="00205B"/>
              </a:solidFill>
            </a:endParaRPr>
          </a:p>
        </p:txBody>
      </p:sp>
      <p:sp>
        <p:nvSpPr>
          <p:cNvPr id="17" name="TextBox 16"/>
          <p:cNvSpPr txBox="1"/>
          <p:nvPr/>
        </p:nvSpPr>
        <p:spPr>
          <a:xfrm>
            <a:off x="1872939" y="4723834"/>
            <a:ext cx="1406883" cy="830997"/>
          </a:xfrm>
          <a:prstGeom prst="rect">
            <a:avLst/>
          </a:prstGeom>
          <a:noFill/>
        </p:spPr>
        <p:txBody>
          <a:bodyPr wrap="square" rtlCol="0">
            <a:spAutoFit/>
          </a:bodyPr>
          <a:lstStyle/>
          <a:p>
            <a:pPr algn="ctr"/>
            <a:r>
              <a:rPr lang="en-GB" sz="2400" dirty="0">
                <a:solidFill>
                  <a:srgbClr val="00205B"/>
                </a:solidFill>
              </a:rPr>
              <a:t>Mark Mullan</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555" y="1269835"/>
            <a:ext cx="990498" cy="1080000"/>
          </a:xfrm>
          <a:prstGeom prst="rect">
            <a:avLst/>
          </a:prstGeom>
        </p:spPr>
      </p:pic>
      <p:sp>
        <p:nvSpPr>
          <p:cNvPr id="2" name="TextBox 1"/>
          <p:cNvSpPr txBox="1"/>
          <p:nvPr/>
        </p:nvSpPr>
        <p:spPr>
          <a:xfrm>
            <a:off x="4996750" y="2004199"/>
            <a:ext cx="1640193" cy="830997"/>
          </a:xfrm>
          <a:prstGeom prst="rect">
            <a:avLst/>
          </a:prstGeom>
          <a:noFill/>
        </p:spPr>
        <p:txBody>
          <a:bodyPr wrap="none" rtlCol="0">
            <a:spAutoFit/>
          </a:bodyPr>
          <a:lstStyle/>
          <a:p>
            <a:pPr algn="ctr"/>
            <a:r>
              <a:rPr lang="en-GB" sz="2400" dirty="0">
                <a:solidFill>
                  <a:srgbClr val="00205B"/>
                </a:solidFill>
              </a:rPr>
              <a:t>Jennifer </a:t>
            </a:r>
            <a:endParaRPr lang="en-GB" sz="2400" dirty="0" smtClean="0">
              <a:solidFill>
                <a:srgbClr val="00205B"/>
              </a:solidFill>
            </a:endParaRPr>
          </a:p>
          <a:p>
            <a:pPr algn="ctr"/>
            <a:r>
              <a:rPr lang="en-GB" sz="2400" dirty="0" smtClean="0">
                <a:solidFill>
                  <a:srgbClr val="00205B"/>
                </a:solidFill>
              </a:rPr>
              <a:t>McLoughlin</a:t>
            </a:r>
            <a:endParaRPr lang="en-GB" sz="2400" dirty="0">
              <a:solidFill>
                <a:srgbClr val="00205B"/>
              </a:solidFill>
            </a:endParaRPr>
          </a:p>
        </p:txBody>
      </p:sp>
    </p:spTree>
    <p:extLst>
      <p:ext uri="{BB962C8B-B14F-4D97-AF65-F5344CB8AC3E}">
        <p14:creationId xmlns:p14="http://schemas.microsoft.com/office/powerpoint/2010/main" val="397236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You Asked – We Did</a:t>
            </a:r>
          </a:p>
        </p:txBody>
      </p:sp>
      <p:sp>
        <p:nvSpPr>
          <p:cNvPr id="3" name="Content Placeholder 2"/>
          <p:cNvSpPr>
            <a:spLocks noGrp="1"/>
          </p:cNvSpPr>
          <p:nvPr>
            <p:ph idx="1"/>
          </p:nvPr>
        </p:nvSpPr>
        <p:spPr>
          <a:xfrm>
            <a:off x="1343607" y="1657349"/>
            <a:ext cx="10447339" cy="5042127"/>
          </a:xfrm>
        </p:spPr>
        <p:txBody>
          <a:bodyPr>
            <a:normAutofit lnSpcReduction="10000"/>
          </a:bodyPr>
          <a:lstStyle/>
          <a:p>
            <a:endParaRPr lang="en-GB" dirty="0"/>
          </a:p>
          <a:p>
            <a:pPr lvl="0"/>
            <a:r>
              <a:rPr lang="en-GB" dirty="0"/>
              <a:t>Additional data included within the Labour Force Survey (LFS) annual tables 2020 release.</a:t>
            </a:r>
          </a:p>
          <a:p>
            <a:pPr lvl="1"/>
            <a:r>
              <a:rPr lang="en-GB" sz="1900" dirty="0"/>
              <a:t>Economic inactivity by age for LGD</a:t>
            </a:r>
          </a:p>
          <a:p>
            <a:pPr lvl="1"/>
            <a:r>
              <a:rPr lang="en-GB" sz="1900" dirty="0"/>
              <a:t>Employment and economic inactivity by LGD and disability status</a:t>
            </a:r>
          </a:p>
          <a:p>
            <a:pPr marL="0" lvl="0" indent="0">
              <a:buNone/>
            </a:pPr>
            <a:endParaRPr lang="en-GB" dirty="0"/>
          </a:p>
          <a:p>
            <a:r>
              <a:rPr lang="en-GB" dirty="0"/>
              <a:t>Three new topic papers released containing new analysis from the LFS.</a:t>
            </a:r>
          </a:p>
          <a:p>
            <a:pPr lvl="1"/>
            <a:r>
              <a:rPr lang="en-GB" sz="1900" dirty="0"/>
              <a:t>Disability Employment Gap in Northern Ireland 2020</a:t>
            </a:r>
          </a:p>
          <a:p>
            <a:pPr lvl="1"/>
            <a:r>
              <a:rPr lang="en-GB" sz="1900" dirty="0"/>
              <a:t>Qualifications in Northern Ireland 2020</a:t>
            </a:r>
          </a:p>
          <a:p>
            <a:pPr lvl="1"/>
            <a:r>
              <a:rPr lang="en-GB" sz="1900" dirty="0"/>
              <a:t>Young people not in education, employment or training (NEET): 2020</a:t>
            </a:r>
          </a:p>
          <a:p>
            <a:pPr marL="0" indent="0">
              <a:buNone/>
            </a:pPr>
            <a:endParaRPr lang="en-GB" dirty="0"/>
          </a:p>
          <a:p>
            <a:r>
              <a:rPr lang="en-GB" dirty="0"/>
              <a:t>Women in NI and Work Quality publications released.</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55139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You Asked – We Did</a:t>
            </a:r>
          </a:p>
        </p:txBody>
      </p:sp>
      <p:sp>
        <p:nvSpPr>
          <p:cNvPr id="3" name="Content Placeholder 2"/>
          <p:cNvSpPr>
            <a:spLocks noGrp="1"/>
          </p:cNvSpPr>
          <p:nvPr>
            <p:ph idx="1"/>
          </p:nvPr>
        </p:nvSpPr>
        <p:spPr/>
        <p:txBody>
          <a:bodyPr/>
          <a:lstStyle/>
          <a:p>
            <a:pPr marL="0" indent="0">
              <a:buNone/>
            </a:pPr>
            <a:r>
              <a:rPr lang="en-GB" b="1" dirty="0"/>
              <a:t>Informing the evidence base for policy</a:t>
            </a:r>
          </a:p>
          <a:p>
            <a:pPr marL="0" indent="0">
              <a:buNone/>
            </a:pPr>
            <a:endParaRPr lang="en-GB" dirty="0"/>
          </a:p>
          <a:p>
            <a:r>
              <a:rPr lang="en-GB" dirty="0"/>
              <a:t>Disability in the Labour Market research</a:t>
            </a:r>
          </a:p>
          <a:p>
            <a:r>
              <a:rPr lang="en-GB" dirty="0"/>
              <a:t>Labour Market Intelligence portal</a:t>
            </a:r>
          </a:p>
          <a:p>
            <a:r>
              <a:rPr lang="en-GB" dirty="0"/>
              <a:t>Skills Strategy</a:t>
            </a:r>
          </a:p>
          <a:p>
            <a:endParaRPr lang="en-GB" dirty="0"/>
          </a:p>
        </p:txBody>
      </p:sp>
    </p:spTree>
    <p:extLst>
      <p:ext uri="{BB962C8B-B14F-4D97-AF65-F5344CB8AC3E}">
        <p14:creationId xmlns:p14="http://schemas.microsoft.com/office/powerpoint/2010/main" val="415595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Data Processing</a:t>
            </a:r>
          </a:p>
        </p:txBody>
      </p:sp>
      <p:sp>
        <p:nvSpPr>
          <p:cNvPr id="3" name="Content Placeholder 2"/>
          <p:cNvSpPr>
            <a:spLocks noGrp="1"/>
          </p:cNvSpPr>
          <p:nvPr>
            <p:ph idx="1"/>
          </p:nvPr>
        </p:nvSpPr>
        <p:spPr>
          <a:xfrm>
            <a:off x="1343607" y="1657349"/>
            <a:ext cx="10447339" cy="5042127"/>
          </a:xfrm>
        </p:spPr>
        <p:txBody>
          <a:bodyPr>
            <a:normAutofit/>
          </a:bodyPr>
          <a:lstStyle/>
          <a:p>
            <a:endParaRPr lang="en-GB" dirty="0"/>
          </a:p>
          <a:p>
            <a:r>
              <a:rPr lang="en-GB" dirty="0"/>
              <a:t>Reweighting in October 2020 – household tenure</a:t>
            </a:r>
          </a:p>
          <a:p>
            <a:endParaRPr lang="en-GB" dirty="0"/>
          </a:p>
          <a:p>
            <a:r>
              <a:rPr lang="en-GB" dirty="0"/>
              <a:t>Reweighting in July 2021 – changes to LFS population</a:t>
            </a:r>
          </a:p>
          <a:p>
            <a:endParaRPr lang="en-GB" dirty="0"/>
          </a:p>
          <a:p>
            <a:r>
              <a:rPr lang="en-GB" b="1" dirty="0"/>
              <a:t>Reweighting in June 2022 – changes to LFS population </a:t>
            </a:r>
            <a:r>
              <a:rPr lang="en-US" b="1" dirty="0"/>
              <a:t>and introduction of the non-response bias adjustment to NI data</a:t>
            </a:r>
            <a:endParaRPr lang="en-GB" b="1"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4522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3575454" y="412447"/>
          <a:ext cx="5760000"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163796" y="3599963"/>
          <a:ext cx="5760000" cy="30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6097937" y="3599963"/>
          <a:ext cx="5760000" cy="30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64959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Labour Market Report (LMR)</a:t>
            </a:r>
          </a:p>
        </p:txBody>
      </p:sp>
      <p:sp>
        <p:nvSpPr>
          <p:cNvPr id="3" name="Content Placeholder 2"/>
          <p:cNvSpPr>
            <a:spLocks noGrp="1"/>
          </p:cNvSpPr>
          <p:nvPr>
            <p:ph idx="1"/>
          </p:nvPr>
        </p:nvSpPr>
        <p:spPr>
          <a:xfrm>
            <a:off x="1343607" y="1657349"/>
            <a:ext cx="10447339" cy="5042127"/>
          </a:xfrm>
        </p:spPr>
        <p:txBody>
          <a:bodyPr>
            <a:normAutofit/>
          </a:bodyPr>
          <a:lstStyle/>
          <a:p>
            <a:pPr>
              <a:spcAft>
                <a:spcPts val="1200"/>
              </a:spcAft>
            </a:pPr>
            <a:endParaRPr lang="en-GB" sz="4000" dirty="0" smtClean="0"/>
          </a:p>
          <a:p>
            <a:pPr>
              <a:spcAft>
                <a:spcPts val="1200"/>
              </a:spcAft>
            </a:pPr>
            <a:r>
              <a:rPr lang="en-GB" sz="4000" dirty="0" smtClean="0"/>
              <a:t>Alternative </a:t>
            </a:r>
            <a:r>
              <a:rPr lang="en-GB" sz="4000" dirty="0"/>
              <a:t>release time – </a:t>
            </a:r>
            <a:r>
              <a:rPr lang="en-GB" sz="4000" dirty="0" smtClean="0"/>
              <a:t>7am</a:t>
            </a:r>
          </a:p>
          <a:p>
            <a:pPr marL="0" indent="0">
              <a:spcAft>
                <a:spcPts val="1200"/>
              </a:spcAft>
              <a:buNone/>
            </a:pPr>
            <a:endParaRPr lang="en-GB" sz="4000" dirty="0"/>
          </a:p>
          <a:p>
            <a:pPr>
              <a:spcAft>
                <a:spcPts val="1200"/>
              </a:spcAft>
            </a:pPr>
            <a:r>
              <a:rPr lang="en-GB" sz="4000" dirty="0" smtClean="0"/>
              <a:t>Development </a:t>
            </a:r>
            <a:r>
              <a:rPr lang="en-GB" sz="4000" dirty="0"/>
              <a:t>of LMR publication and output – using reproducible analytical pipelines (RAP)</a:t>
            </a:r>
          </a:p>
          <a:p>
            <a:pPr marL="0" indent="0">
              <a:lnSpc>
                <a:spcPct val="100000"/>
              </a:lnSpc>
              <a:buNone/>
            </a:pPr>
            <a:endParaRPr lang="en-GB" sz="1050" dirty="0"/>
          </a:p>
          <a:p>
            <a:endParaRPr lang="en-GB" dirty="0"/>
          </a:p>
        </p:txBody>
      </p:sp>
    </p:spTree>
    <p:extLst>
      <p:ext uri="{BB962C8B-B14F-4D97-AF65-F5344CB8AC3E}">
        <p14:creationId xmlns:p14="http://schemas.microsoft.com/office/powerpoint/2010/main" val="217648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Labour Market Report (LMR)</a:t>
            </a:r>
            <a:br>
              <a:rPr lang="en-GB" dirty="0"/>
            </a:br>
            <a:r>
              <a:rPr lang="en-GB" dirty="0"/>
              <a:t>Development</a:t>
            </a:r>
          </a:p>
        </p:txBody>
      </p:sp>
      <p:pic>
        <p:nvPicPr>
          <p:cNvPr id="5" name="Content Placeholder 4"/>
          <p:cNvPicPr>
            <a:picLocks noGrp="1" noChangeAspect="1"/>
          </p:cNvPicPr>
          <p:nvPr>
            <p:ph idx="1"/>
          </p:nvPr>
        </p:nvPicPr>
        <p:blipFill>
          <a:blip r:embed="rId3"/>
          <a:stretch>
            <a:fillRect/>
          </a:stretch>
        </p:blipFill>
        <p:spPr>
          <a:xfrm>
            <a:off x="8118745" y="1717344"/>
            <a:ext cx="3955783" cy="50400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679544" y="1717344"/>
            <a:ext cx="3720570" cy="5040000"/>
          </a:xfrm>
          <a:prstGeom prst="rect">
            <a:avLst/>
          </a:prstGeom>
          <a:ln>
            <a:solidFill>
              <a:schemeClr val="tx1"/>
            </a:solidFill>
          </a:ln>
        </p:spPr>
      </p:pic>
      <p:sp>
        <p:nvSpPr>
          <p:cNvPr id="3" name="TextBox 2"/>
          <p:cNvSpPr txBox="1"/>
          <p:nvPr/>
        </p:nvSpPr>
        <p:spPr>
          <a:xfrm>
            <a:off x="377008" y="3058614"/>
            <a:ext cx="1302536" cy="646331"/>
          </a:xfrm>
          <a:prstGeom prst="rect">
            <a:avLst/>
          </a:prstGeom>
          <a:noFill/>
        </p:spPr>
        <p:txBody>
          <a:bodyPr wrap="none" rtlCol="0">
            <a:spAutoFit/>
          </a:bodyPr>
          <a:lstStyle/>
          <a:p>
            <a:r>
              <a:rPr lang="en-GB" dirty="0">
                <a:solidFill>
                  <a:srgbClr val="1E2B50"/>
                </a:solidFill>
              </a:rPr>
              <a:t>PDF Version</a:t>
            </a:r>
          </a:p>
          <a:p>
            <a:r>
              <a:rPr lang="en-GB" dirty="0">
                <a:solidFill>
                  <a:srgbClr val="1E2B50"/>
                </a:solidFill>
              </a:rPr>
              <a:t>(August 22)</a:t>
            </a:r>
          </a:p>
        </p:txBody>
      </p:sp>
      <p:sp>
        <p:nvSpPr>
          <p:cNvPr id="7" name="TextBox 6"/>
          <p:cNvSpPr txBox="1"/>
          <p:nvPr/>
        </p:nvSpPr>
        <p:spPr>
          <a:xfrm>
            <a:off x="6472460" y="3047593"/>
            <a:ext cx="1646285" cy="646331"/>
          </a:xfrm>
          <a:prstGeom prst="rect">
            <a:avLst/>
          </a:prstGeom>
          <a:noFill/>
        </p:spPr>
        <p:txBody>
          <a:bodyPr wrap="none" rtlCol="0">
            <a:spAutoFit/>
          </a:bodyPr>
          <a:lstStyle/>
          <a:p>
            <a:r>
              <a:rPr lang="en-GB" dirty="0">
                <a:solidFill>
                  <a:srgbClr val="1E2B50"/>
                </a:solidFill>
              </a:rPr>
              <a:t>HTML Version</a:t>
            </a:r>
          </a:p>
          <a:p>
            <a:r>
              <a:rPr lang="en-GB" dirty="0">
                <a:solidFill>
                  <a:srgbClr val="1E2B50"/>
                </a:solidFill>
              </a:rPr>
              <a:t>(September 22)</a:t>
            </a:r>
          </a:p>
        </p:txBody>
      </p:sp>
    </p:spTree>
    <p:extLst>
      <p:ext uri="{BB962C8B-B14F-4D97-AF65-F5344CB8AC3E}">
        <p14:creationId xmlns:p14="http://schemas.microsoft.com/office/powerpoint/2010/main" val="1214935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LMR – Change of Format</a:t>
            </a:r>
          </a:p>
        </p:txBody>
      </p:sp>
      <p:sp>
        <p:nvSpPr>
          <p:cNvPr id="3" name="Content Placeholder 2"/>
          <p:cNvSpPr>
            <a:spLocks noGrp="1"/>
          </p:cNvSpPr>
          <p:nvPr>
            <p:ph idx="1"/>
          </p:nvPr>
        </p:nvSpPr>
        <p:spPr>
          <a:xfrm>
            <a:off x="1343607" y="1657349"/>
            <a:ext cx="10447339" cy="5042127"/>
          </a:xfrm>
        </p:spPr>
        <p:txBody>
          <a:bodyPr>
            <a:normAutofit/>
          </a:bodyPr>
          <a:lstStyle/>
          <a:p>
            <a:pPr>
              <a:spcAft>
                <a:spcPts val="1200"/>
              </a:spcAft>
            </a:pPr>
            <a:endParaRPr lang="en-GB" dirty="0"/>
          </a:p>
          <a:p>
            <a:pPr>
              <a:spcAft>
                <a:spcPts val="1200"/>
              </a:spcAft>
            </a:pPr>
            <a:r>
              <a:rPr lang="en-GB" sz="4400" dirty="0"/>
              <a:t>HTML LMR </a:t>
            </a:r>
            <a:r>
              <a:rPr lang="en-GB" sz="4400" dirty="0" smtClean="0"/>
              <a:t>Page</a:t>
            </a:r>
            <a:endParaRPr lang="en-GB" sz="4400" dirty="0">
              <a:solidFill>
                <a:schemeClr val="accent4"/>
              </a:solidFill>
            </a:endParaRPr>
          </a:p>
          <a:p>
            <a:pPr marL="0" indent="0">
              <a:lnSpc>
                <a:spcPct val="100000"/>
              </a:lnSpc>
              <a:buNone/>
            </a:pPr>
            <a:endParaRPr lang="en-GB" sz="1050" dirty="0"/>
          </a:p>
          <a:p>
            <a:pPr lvl="1"/>
            <a:r>
              <a:rPr lang="en-GB" sz="3600" dirty="0" smtClean="0">
                <a:hlinkClick r:id="rId3"/>
              </a:rPr>
              <a:t>https</a:t>
            </a:r>
            <a:r>
              <a:rPr lang="en-GB" sz="3600" dirty="0">
                <a:hlinkClick r:id="rId3"/>
              </a:rPr>
              <a:t>://datavis.nisra.gov.uk/economy-and-labour-market/labour-force-survey/labour-market-report-september-2022.html</a:t>
            </a:r>
            <a:r>
              <a:rPr lang="en-GB" sz="3600" dirty="0"/>
              <a:t> </a:t>
            </a:r>
          </a:p>
          <a:p>
            <a:endParaRPr lang="en-GB" dirty="0"/>
          </a:p>
        </p:txBody>
      </p:sp>
    </p:spTree>
    <p:extLst>
      <p:ext uri="{BB962C8B-B14F-4D97-AF65-F5344CB8AC3E}">
        <p14:creationId xmlns:p14="http://schemas.microsoft.com/office/powerpoint/2010/main" val="67168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1171574"/>
            <a:ext cx="10109200" cy="5686425"/>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3</a:t>
            </a:r>
            <a:endParaRPr lang="en-GB" sz="4000" dirty="0">
              <a:latin typeface="+mn-lt"/>
            </a:endParaRPr>
          </a:p>
        </p:txBody>
      </p:sp>
    </p:spTree>
    <p:extLst>
      <p:ext uri="{BB962C8B-B14F-4D97-AF65-F5344CB8AC3E}">
        <p14:creationId xmlns:p14="http://schemas.microsoft.com/office/powerpoint/2010/main" val="270585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1100138"/>
            <a:ext cx="10236199" cy="5757862"/>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3 </a:t>
            </a:r>
            <a:endParaRPr lang="en-GB" sz="4000" dirty="0">
              <a:latin typeface="+mn-lt"/>
            </a:endParaRPr>
          </a:p>
        </p:txBody>
      </p:sp>
    </p:spTree>
    <p:extLst>
      <p:ext uri="{BB962C8B-B14F-4D97-AF65-F5344CB8AC3E}">
        <p14:creationId xmlns:p14="http://schemas.microsoft.com/office/powerpoint/2010/main" val="207334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960" y="280387"/>
            <a:ext cx="8489302" cy="1200831"/>
          </a:xfrm>
        </p:spPr>
        <p:txBody>
          <a:bodyPr>
            <a:normAutofit fontScale="90000"/>
          </a:bodyPr>
          <a:lstStyle/>
          <a:p>
            <a:pPr algn="ctr"/>
            <a:r>
              <a:rPr lang="en-GB" dirty="0" smtClean="0"/>
              <a:t>Official Statistics and User Engagement</a:t>
            </a:r>
            <a:endParaRPr lang="en-GB" dirty="0"/>
          </a:p>
        </p:txBody>
      </p:sp>
      <p:pic>
        <p:nvPicPr>
          <p:cNvPr id="5" name="Picture 4"/>
          <p:cNvPicPr>
            <a:picLocks noChangeAspect="1"/>
          </p:cNvPicPr>
          <p:nvPr/>
        </p:nvPicPr>
        <p:blipFill rotWithShape="1">
          <a:blip r:embed="rId3"/>
          <a:srcRect l="50345" t="21632" r="31584" b="52739"/>
          <a:stretch/>
        </p:blipFill>
        <p:spPr>
          <a:xfrm>
            <a:off x="6930516" y="1659118"/>
            <a:ext cx="4585116" cy="3657600"/>
          </a:xfrm>
          <a:prstGeom prst="rect">
            <a:avLst/>
          </a:prstGeom>
        </p:spPr>
      </p:pic>
      <p:pic>
        <p:nvPicPr>
          <p:cNvPr id="9" name="Picture 8"/>
          <p:cNvPicPr>
            <a:picLocks noChangeAspect="1"/>
          </p:cNvPicPr>
          <p:nvPr/>
        </p:nvPicPr>
        <p:blipFill rotWithShape="1">
          <a:blip r:embed="rId4"/>
          <a:srcRect l="31598" t="11370" r="32443" b="5078"/>
          <a:stretch/>
        </p:blipFill>
        <p:spPr>
          <a:xfrm>
            <a:off x="2478860" y="1393536"/>
            <a:ext cx="3471001" cy="4872624"/>
          </a:xfrm>
          <a:prstGeom prst="rect">
            <a:avLst/>
          </a:prstGeom>
          <a:ln>
            <a:solidFill>
              <a:srgbClr val="00205B"/>
            </a:solidFill>
          </a:ln>
        </p:spPr>
      </p:pic>
    </p:spTree>
    <p:extLst>
      <p:ext uri="{BB962C8B-B14F-4D97-AF65-F5344CB8AC3E}">
        <p14:creationId xmlns:p14="http://schemas.microsoft.com/office/powerpoint/2010/main" val="910686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1128712"/>
            <a:ext cx="10185399" cy="5729287"/>
          </a:xfrm>
          <a:prstGeom prst="rect">
            <a:avLst/>
          </a:prstGeom>
        </p:spPr>
      </p:pic>
      <p:sp>
        <p:nvSpPr>
          <p:cNvPr id="5"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3 </a:t>
            </a:r>
            <a:endParaRPr lang="en-GB" sz="4000" dirty="0">
              <a:latin typeface="+mn-lt"/>
            </a:endParaRPr>
          </a:p>
        </p:txBody>
      </p:sp>
    </p:spTree>
    <p:extLst>
      <p:ext uri="{BB962C8B-B14F-4D97-AF65-F5344CB8AC3E}">
        <p14:creationId xmlns:p14="http://schemas.microsoft.com/office/powerpoint/2010/main" val="3581295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LMR – Change of </a:t>
            </a:r>
            <a:r>
              <a:rPr lang="en-GB" dirty="0" smtClean="0"/>
              <a:t>Format</a:t>
            </a:r>
            <a:endParaRPr lang="en-GB" dirty="0">
              <a:solidFill>
                <a:schemeClr val="accent4"/>
              </a:solidFill>
            </a:endParaRPr>
          </a:p>
        </p:txBody>
      </p:sp>
      <p:sp>
        <p:nvSpPr>
          <p:cNvPr id="3" name="Content Placeholder 2"/>
          <p:cNvSpPr>
            <a:spLocks noGrp="1"/>
          </p:cNvSpPr>
          <p:nvPr>
            <p:ph idx="1"/>
          </p:nvPr>
        </p:nvSpPr>
        <p:spPr>
          <a:xfrm>
            <a:off x="1343607" y="1657349"/>
            <a:ext cx="10447339" cy="5042127"/>
          </a:xfrm>
        </p:spPr>
        <p:txBody>
          <a:bodyPr>
            <a:normAutofit lnSpcReduction="10000"/>
          </a:bodyPr>
          <a:lstStyle/>
          <a:p>
            <a:pPr>
              <a:spcAft>
                <a:spcPts val="1200"/>
              </a:spcAft>
            </a:pPr>
            <a:r>
              <a:rPr lang="en-GB" dirty="0"/>
              <a:t>LMR and data tables contained on one web page.</a:t>
            </a:r>
          </a:p>
          <a:p>
            <a:pPr>
              <a:spcAft>
                <a:spcPts val="1200"/>
              </a:spcAft>
            </a:pPr>
            <a:r>
              <a:rPr lang="en-GB" dirty="0"/>
              <a:t>All data tables now accessible.</a:t>
            </a:r>
          </a:p>
          <a:p>
            <a:pPr>
              <a:spcAft>
                <a:spcPts val="1200"/>
              </a:spcAft>
            </a:pPr>
            <a:r>
              <a:rPr lang="en-GB" dirty="0"/>
              <a:t>Data tables streamlined.</a:t>
            </a:r>
          </a:p>
          <a:p>
            <a:pPr>
              <a:spcAft>
                <a:spcPts val="1200"/>
              </a:spcAft>
            </a:pPr>
            <a:r>
              <a:rPr lang="en-GB" dirty="0"/>
              <a:t>Key points now consists of data chart and brief summary.</a:t>
            </a:r>
          </a:p>
          <a:p>
            <a:pPr>
              <a:spcAft>
                <a:spcPts val="1200"/>
              </a:spcAft>
            </a:pPr>
            <a:r>
              <a:rPr lang="en-GB" dirty="0"/>
              <a:t>All LMR sections streamlined.</a:t>
            </a:r>
          </a:p>
          <a:p>
            <a:pPr>
              <a:spcAft>
                <a:spcPts val="1200"/>
              </a:spcAft>
            </a:pPr>
            <a:r>
              <a:rPr lang="en-GB" dirty="0"/>
              <a:t>Each data section follows the same format.</a:t>
            </a:r>
          </a:p>
          <a:p>
            <a:pPr>
              <a:spcAft>
                <a:spcPts val="1200"/>
              </a:spcAft>
            </a:pPr>
            <a:r>
              <a:rPr lang="en-GB" dirty="0"/>
              <a:t>Interactive charts.</a:t>
            </a:r>
          </a:p>
          <a:p>
            <a:pPr>
              <a:spcAft>
                <a:spcPts val="1200"/>
              </a:spcAft>
            </a:pPr>
            <a:r>
              <a:rPr lang="en-GB" dirty="0"/>
              <a:t>Supplementary document created to contain reference information.</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3944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New questions</a:t>
            </a:r>
            <a:endParaRPr lang="en-GB" dirty="0"/>
          </a:p>
        </p:txBody>
      </p:sp>
      <p:sp>
        <p:nvSpPr>
          <p:cNvPr id="3" name="Content Placeholder 2"/>
          <p:cNvSpPr>
            <a:spLocks noGrp="1"/>
          </p:cNvSpPr>
          <p:nvPr>
            <p:ph idx="1"/>
          </p:nvPr>
        </p:nvSpPr>
        <p:spPr>
          <a:xfrm>
            <a:off x="1343607" y="1657349"/>
            <a:ext cx="10447339" cy="5042127"/>
          </a:xfrm>
        </p:spPr>
        <p:txBody>
          <a:bodyPr>
            <a:normAutofit/>
          </a:bodyPr>
          <a:lstStyle/>
          <a:p>
            <a:pPr marL="228600" lvl="1">
              <a:spcBef>
                <a:spcPts val="1000"/>
              </a:spcBef>
            </a:pPr>
            <a:r>
              <a:rPr lang="en-GB" sz="3200" b="1" dirty="0"/>
              <a:t>Settled status</a:t>
            </a:r>
          </a:p>
          <a:p>
            <a:pPr marL="457200" lvl="1" indent="0">
              <a:buNone/>
            </a:pPr>
            <a:endParaRPr lang="en-GB" sz="2800" dirty="0"/>
          </a:p>
          <a:p>
            <a:pPr marL="228600" lvl="1">
              <a:spcBef>
                <a:spcPts val="1000"/>
              </a:spcBef>
            </a:pPr>
            <a:r>
              <a:rPr lang="en-GB" sz="2800" b="1" dirty="0" smtClean="0"/>
              <a:t>Work </a:t>
            </a:r>
            <a:r>
              <a:rPr lang="en-GB" sz="2800" b="1" dirty="0"/>
              <a:t>quality </a:t>
            </a:r>
          </a:p>
          <a:p>
            <a:pPr lvl="1"/>
            <a:r>
              <a:rPr lang="en-GB" dirty="0"/>
              <a:t>Levels of support from immediate line </a:t>
            </a:r>
            <a:r>
              <a:rPr lang="en-GB" dirty="0" smtClean="0"/>
              <a:t>manager.</a:t>
            </a:r>
            <a:endParaRPr lang="en-GB" dirty="0"/>
          </a:p>
          <a:p>
            <a:pPr lvl="1"/>
            <a:r>
              <a:rPr lang="en-GB" dirty="0"/>
              <a:t>Skills required to perform work duties (skills mismatch</a:t>
            </a:r>
            <a:r>
              <a:rPr lang="en-GB" dirty="0" smtClean="0"/>
              <a:t>).</a:t>
            </a:r>
            <a:endParaRPr lang="en-GB" dirty="0"/>
          </a:p>
          <a:p>
            <a:pPr lvl="1"/>
            <a:r>
              <a:rPr lang="en-GB" dirty="0"/>
              <a:t>Experiences of bullying and </a:t>
            </a:r>
            <a:r>
              <a:rPr lang="en-GB" dirty="0" smtClean="0"/>
              <a:t>harassment.</a:t>
            </a:r>
          </a:p>
          <a:p>
            <a:pPr marL="457200" lvl="1" indent="0">
              <a:buNone/>
            </a:pPr>
            <a:endParaRPr lang="en-GB" dirty="0"/>
          </a:p>
          <a:p>
            <a:pPr marL="228600" lvl="1">
              <a:spcBef>
                <a:spcPts val="1000"/>
              </a:spcBef>
            </a:pPr>
            <a:r>
              <a:rPr lang="en-GB" sz="2800" b="1" dirty="0"/>
              <a:t>Education</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36164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Plans for the future</a:t>
            </a:r>
          </a:p>
        </p:txBody>
      </p:sp>
      <p:sp>
        <p:nvSpPr>
          <p:cNvPr id="3" name="Content Placeholder 2"/>
          <p:cNvSpPr>
            <a:spLocks noGrp="1"/>
          </p:cNvSpPr>
          <p:nvPr>
            <p:ph idx="1"/>
          </p:nvPr>
        </p:nvSpPr>
        <p:spPr>
          <a:xfrm>
            <a:off x="1392593" y="1396442"/>
            <a:ext cx="10447339" cy="5376514"/>
          </a:xfrm>
        </p:spPr>
        <p:txBody>
          <a:bodyPr>
            <a:normAutofit/>
          </a:bodyPr>
          <a:lstStyle/>
          <a:p>
            <a:pPr marL="0" indent="0">
              <a:spcBef>
                <a:spcPts val="3000"/>
              </a:spcBef>
              <a:buNone/>
            </a:pPr>
            <a:r>
              <a:rPr lang="en-GB" b="1" dirty="0"/>
              <a:t>October/November</a:t>
            </a:r>
          </a:p>
          <a:p>
            <a:r>
              <a:rPr lang="en-GB" dirty="0"/>
              <a:t>LFS Annual Summary Report 2021 – 13</a:t>
            </a:r>
            <a:r>
              <a:rPr lang="en-GB" baseline="30000" dirty="0"/>
              <a:t>th</a:t>
            </a:r>
            <a:r>
              <a:rPr lang="en-GB" dirty="0"/>
              <a:t> October 2022.</a:t>
            </a:r>
          </a:p>
          <a:p>
            <a:pPr marL="0" indent="0">
              <a:buNone/>
            </a:pPr>
            <a:r>
              <a:rPr lang="en-GB" sz="2000" dirty="0"/>
              <a:t>(headline LGD breakdowns will also be released for 2021)</a:t>
            </a:r>
          </a:p>
          <a:p>
            <a:r>
              <a:rPr lang="en-GB" dirty="0"/>
              <a:t>Digital Skills</a:t>
            </a:r>
          </a:p>
          <a:p>
            <a:r>
              <a:rPr lang="en-US" dirty="0"/>
              <a:t>Young people not in education, employment or training (NEET) – November 2022.</a:t>
            </a:r>
          </a:p>
          <a:p>
            <a:r>
              <a:rPr lang="en-US" dirty="0"/>
              <a:t>Additional breakdowns of annual data for 2021 – November 2022</a:t>
            </a:r>
          </a:p>
          <a:p>
            <a:pPr marL="0" indent="0">
              <a:buNone/>
            </a:pPr>
            <a:r>
              <a:rPr lang="en-US" b="1" dirty="0"/>
              <a:t>Early 2023</a:t>
            </a:r>
          </a:p>
          <a:p>
            <a:r>
              <a:rPr lang="en-GB" dirty="0"/>
              <a:t>Work Quality – February/March 2023.</a:t>
            </a:r>
          </a:p>
          <a:p>
            <a:r>
              <a:rPr lang="en-US" dirty="0"/>
              <a:t>Additional topic paper.</a:t>
            </a:r>
            <a:endParaRPr lang="en-GB" dirty="0"/>
          </a:p>
          <a:p>
            <a:endParaRPr lang="en-GB" dirty="0"/>
          </a:p>
          <a:p>
            <a:endParaRPr lang="en-GB" dirty="0"/>
          </a:p>
        </p:txBody>
      </p:sp>
      <p:sp>
        <p:nvSpPr>
          <p:cNvPr id="4" name="TextBox 3"/>
          <p:cNvSpPr txBox="1"/>
          <p:nvPr/>
        </p:nvSpPr>
        <p:spPr>
          <a:xfrm>
            <a:off x="468876" y="6270817"/>
            <a:ext cx="11149780" cy="369332"/>
          </a:xfrm>
          <a:prstGeom prst="rect">
            <a:avLst/>
          </a:prstGeom>
          <a:noFill/>
        </p:spPr>
        <p:txBody>
          <a:bodyPr wrap="square" rtlCol="0">
            <a:spAutoFit/>
          </a:bodyPr>
          <a:lstStyle/>
          <a:p>
            <a:r>
              <a:rPr lang="en-GB" dirty="0">
                <a:solidFill>
                  <a:srgbClr val="1E2B50"/>
                </a:solidFill>
              </a:rPr>
              <a:t>Please get </a:t>
            </a:r>
            <a:r>
              <a:rPr lang="en-GB" dirty="0"/>
              <a:t>in </a:t>
            </a:r>
            <a:r>
              <a:rPr lang="en-GB" dirty="0">
                <a:solidFill>
                  <a:srgbClr val="1E2B50"/>
                </a:solidFill>
              </a:rPr>
              <a:t>touch if you would like </a:t>
            </a:r>
            <a:r>
              <a:rPr lang="en-GB" dirty="0" smtClean="0">
                <a:solidFill>
                  <a:srgbClr val="1E2B50"/>
                </a:solidFill>
              </a:rPr>
              <a:t>to be added </a:t>
            </a:r>
            <a:r>
              <a:rPr lang="en-GB" dirty="0">
                <a:solidFill>
                  <a:srgbClr val="1E2B50"/>
                </a:solidFill>
              </a:rPr>
              <a:t>to </a:t>
            </a:r>
            <a:r>
              <a:rPr lang="en-GB" dirty="0" smtClean="0">
                <a:solidFill>
                  <a:srgbClr val="1E2B50"/>
                </a:solidFill>
              </a:rPr>
              <a:t>the LFS </a:t>
            </a:r>
            <a:r>
              <a:rPr lang="en-GB" dirty="0">
                <a:solidFill>
                  <a:srgbClr val="1E2B50"/>
                </a:solidFill>
              </a:rPr>
              <a:t>mailing list for new outputs -  </a:t>
            </a:r>
            <a:r>
              <a:rPr lang="en-GB" dirty="0" smtClean="0">
                <a:solidFill>
                  <a:srgbClr val="1E2B50"/>
                </a:solidFill>
              </a:rPr>
              <a:t>email </a:t>
            </a:r>
            <a:r>
              <a:rPr lang="en-GB" dirty="0">
                <a:hlinkClick r:id="rId3"/>
              </a:rPr>
              <a:t>LFS@finance-ni.gov.uk</a:t>
            </a:r>
            <a:r>
              <a:rPr lang="en-GB" dirty="0"/>
              <a:t> </a:t>
            </a:r>
          </a:p>
        </p:txBody>
      </p:sp>
    </p:spTree>
    <p:extLst>
      <p:ext uri="{BB962C8B-B14F-4D97-AF65-F5344CB8AC3E}">
        <p14:creationId xmlns:p14="http://schemas.microsoft.com/office/powerpoint/2010/main" val="2433803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1171574"/>
            <a:ext cx="10109200" cy="5686425"/>
          </a:xfrm>
          <a:prstGeom prst="rect">
            <a:avLst/>
          </a:prstGeom>
        </p:spPr>
      </p:pic>
      <p:sp>
        <p:nvSpPr>
          <p:cNvPr id="5"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4 </a:t>
            </a:r>
            <a:endParaRPr lang="en-GB" sz="4000" dirty="0">
              <a:latin typeface="+mn-lt"/>
            </a:endParaRPr>
          </a:p>
        </p:txBody>
      </p:sp>
    </p:spTree>
    <p:extLst>
      <p:ext uri="{BB962C8B-B14F-4D97-AF65-F5344CB8AC3E}">
        <p14:creationId xmlns:p14="http://schemas.microsoft.com/office/powerpoint/2010/main" val="660598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157288"/>
            <a:ext cx="10134599" cy="5700712"/>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4 </a:t>
            </a:r>
            <a:endParaRPr lang="en-GB" sz="4000" dirty="0">
              <a:latin typeface="+mn-lt"/>
            </a:endParaRPr>
          </a:p>
        </p:txBody>
      </p:sp>
    </p:spTree>
    <p:extLst>
      <p:ext uri="{BB962C8B-B14F-4D97-AF65-F5344CB8AC3E}">
        <p14:creationId xmlns:p14="http://schemas.microsoft.com/office/powerpoint/2010/main" val="2347070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1257300"/>
            <a:ext cx="9956800" cy="5600700"/>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4 </a:t>
            </a:r>
            <a:endParaRPr lang="en-GB" sz="4000" dirty="0">
              <a:latin typeface="+mn-lt"/>
            </a:endParaRPr>
          </a:p>
        </p:txBody>
      </p:sp>
    </p:spTree>
    <p:extLst>
      <p:ext uri="{BB962C8B-B14F-4D97-AF65-F5344CB8AC3E}">
        <p14:creationId xmlns:p14="http://schemas.microsoft.com/office/powerpoint/2010/main" val="1104559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Census Outputs</a:t>
            </a:r>
          </a:p>
        </p:txBody>
      </p:sp>
      <p:sp>
        <p:nvSpPr>
          <p:cNvPr id="3" name="Content Placeholder 2"/>
          <p:cNvSpPr>
            <a:spLocks noGrp="1"/>
          </p:cNvSpPr>
          <p:nvPr>
            <p:ph idx="1"/>
          </p:nvPr>
        </p:nvSpPr>
        <p:spPr>
          <a:xfrm>
            <a:off x="1343607" y="1657349"/>
            <a:ext cx="10447339" cy="5042127"/>
          </a:xfrm>
        </p:spPr>
        <p:txBody>
          <a:bodyPr>
            <a:normAutofit fontScale="92500" lnSpcReduction="20000"/>
          </a:bodyPr>
          <a:lstStyle/>
          <a:p>
            <a:pPr marL="0" indent="0">
              <a:buNone/>
            </a:pPr>
            <a:r>
              <a:rPr lang="en-GB" sz="3900" dirty="0" smtClean="0"/>
              <a:t>First </a:t>
            </a:r>
            <a:r>
              <a:rPr lang="en-GB" sz="3900" dirty="0"/>
              <a:t>Release – 24 May 2022</a:t>
            </a:r>
          </a:p>
          <a:p>
            <a:r>
              <a:rPr lang="en-US" dirty="0"/>
              <a:t>Northern Ireland population, published in rounded form. </a:t>
            </a:r>
            <a:endParaRPr lang="en-GB" dirty="0"/>
          </a:p>
          <a:p>
            <a:endParaRPr lang="en-GB" dirty="0"/>
          </a:p>
          <a:p>
            <a:pPr marL="0" indent="0">
              <a:buNone/>
            </a:pPr>
            <a:r>
              <a:rPr lang="en-GB" sz="3500" dirty="0"/>
              <a:t>Release 2 (Phase 1) – 22 September 2022</a:t>
            </a:r>
          </a:p>
          <a:p>
            <a:r>
              <a:rPr lang="en-US" dirty="0"/>
              <a:t>Finalised, unrounded estimates of the Northern Ireland population and 11 LGDs.</a:t>
            </a:r>
          </a:p>
          <a:p>
            <a:pPr marL="0" indent="0">
              <a:buNone/>
            </a:pPr>
            <a:endParaRPr lang="en-US" dirty="0"/>
          </a:p>
          <a:p>
            <a:pPr marL="0" indent="0">
              <a:buNone/>
            </a:pPr>
            <a:r>
              <a:rPr lang="en-US" sz="3500" dirty="0"/>
              <a:t>Release 2 (Phase 2) – Winter 22/23</a:t>
            </a:r>
          </a:p>
          <a:p>
            <a:r>
              <a:rPr lang="en-US" dirty="0"/>
              <a:t>Labour Market statistics released.</a:t>
            </a:r>
          </a:p>
          <a:p>
            <a:endParaRPr lang="en-US" dirty="0"/>
          </a:p>
          <a:p>
            <a:pPr marL="0" indent="0">
              <a:buNone/>
            </a:pPr>
            <a:r>
              <a:rPr lang="en-US" sz="3500" dirty="0"/>
              <a:t>Release 3 – Spring 2023</a:t>
            </a:r>
          </a:p>
          <a:p>
            <a:r>
              <a:rPr lang="en-US" dirty="0"/>
              <a:t>Multivariate tables.</a:t>
            </a:r>
          </a:p>
          <a:p>
            <a:endParaRPr lang="en-GB" dirty="0"/>
          </a:p>
          <a:p>
            <a:endParaRPr lang="en-GB" dirty="0"/>
          </a:p>
          <a:p>
            <a:endParaRPr lang="en-GB" dirty="0"/>
          </a:p>
        </p:txBody>
      </p:sp>
    </p:spTree>
    <p:extLst>
      <p:ext uri="{BB962C8B-B14F-4D97-AF65-F5344CB8AC3E}">
        <p14:creationId xmlns:p14="http://schemas.microsoft.com/office/powerpoint/2010/main" val="3479544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071" y="1301976"/>
            <a:ext cx="11676527" cy="3512619"/>
          </a:xfrm>
        </p:spPr>
        <p:txBody>
          <a:bodyPr>
            <a:normAutofit/>
          </a:bodyPr>
          <a:lstStyle/>
          <a:p>
            <a:r>
              <a:rPr lang="en-GB" sz="6600" dirty="0" smtClean="0">
                <a:latin typeface="+mn-lt"/>
              </a:rPr>
              <a:t>Earnings</a:t>
            </a:r>
            <a:r>
              <a:rPr lang="en-GB" dirty="0">
                <a:latin typeface="+mn-lt"/>
              </a:rPr>
              <a:t/>
            </a:r>
            <a:br>
              <a:rPr lang="en-GB" dirty="0">
                <a:latin typeface="+mn-lt"/>
              </a:rPr>
            </a:br>
            <a:r>
              <a:rPr lang="en-GB" dirty="0" smtClean="0">
                <a:latin typeface="+mn-lt"/>
              </a:rPr>
              <a:t/>
            </a:r>
            <a:br>
              <a:rPr lang="en-GB" dirty="0" smtClean="0">
                <a:latin typeface="+mn-lt"/>
              </a:rPr>
            </a:br>
            <a:r>
              <a:rPr lang="en-GB" sz="4400" dirty="0" smtClean="0">
                <a:latin typeface="+mn-lt"/>
              </a:rPr>
              <a:t>Annual </a:t>
            </a:r>
            <a:r>
              <a:rPr lang="en-GB" sz="4400" dirty="0">
                <a:latin typeface="+mn-lt"/>
              </a:rPr>
              <a:t>Survey of Hours and </a:t>
            </a:r>
            <a:r>
              <a:rPr lang="en-GB" sz="4400" dirty="0" smtClean="0">
                <a:latin typeface="+mn-lt"/>
              </a:rPr>
              <a:t>Earnings (ASHE) </a:t>
            </a:r>
            <a:r>
              <a:rPr lang="en-GB" sz="4400" dirty="0">
                <a:latin typeface="+mn-lt"/>
              </a:rPr>
              <a:t/>
            </a:r>
            <a:br>
              <a:rPr lang="en-GB" sz="4400" dirty="0">
                <a:latin typeface="+mn-lt"/>
              </a:rPr>
            </a:br>
            <a:endParaRPr lang="en-GB" dirty="0">
              <a:latin typeface="+mn-lt"/>
            </a:endParaRPr>
          </a:p>
        </p:txBody>
      </p:sp>
      <p:sp>
        <p:nvSpPr>
          <p:cNvPr id="4"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a:t/>
            </a:r>
            <a:br>
              <a:rPr lang="en-GB" sz="4300" dirty="0"/>
            </a:br>
            <a:r>
              <a:rPr lang="en-GB" sz="4300" dirty="0"/>
              <a:t>		</a:t>
            </a:r>
            <a:br>
              <a:rPr lang="en-GB" sz="4300" dirty="0"/>
            </a:br>
            <a:r>
              <a:rPr lang="en-GB" sz="4300" i="1" dirty="0" smtClean="0"/>
              <a:t>Ashleigh Warwick</a:t>
            </a:r>
            <a:r>
              <a:rPr lang="en-GB" sz="4300" i="1" dirty="0"/>
              <a:t/>
            </a:r>
            <a:br>
              <a:rPr lang="en-GB" sz="4300" i="1" dirty="0"/>
            </a:br>
            <a:endParaRPr lang="en-GB" sz="4300" dirty="0"/>
          </a:p>
        </p:txBody>
      </p:sp>
    </p:spTree>
    <p:extLst>
      <p:ext uri="{BB962C8B-B14F-4D97-AF65-F5344CB8AC3E}">
        <p14:creationId xmlns:p14="http://schemas.microsoft.com/office/powerpoint/2010/main" val="1240419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36" y="1950164"/>
            <a:ext cx="2142724" cy="2336344"/>
          </a:xfrm>
          <a:prstGeom prst="rect">
            <a:avLst/>
          </a:prstGeom>
        </p:spPr>
      </p:pic>
      <p:sp>
        <p:nvSpPr>
          <p:cNvPr id="2" name="Title 1"/>
          <p:cNvSpPr>
            <a:spLocks noGrp="1"/>
          </p:cNvSpPr>
          <p:nvPr>
            <p:ph type="title"/>
          </p:nvPr>
        </p:nvSpPr>
        <p:spPr/>
        <p:txBody>
          <a:bodyPr/>
          <a:lstStyle/>
          <a:p>
            <a:r>
              <a:rPr lang="en-GB" dirty="0" smtClean="0"/>
              <a:t>Meet the team: </a:t>
            </a:r>
            <a:r>
              <a:rPr lang="en-GB" b="1" dirty="0" smtClean="0"/>
              <a:t>Earnings</a:t>
            </a:r>
            <a:endParaRPr lang="en-GB" b="1"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397" y="1950164"/>
            <a:ext cx="2142724" cy="23363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942" y="4286508"/>
            <a:ext cx="1750612" cy="1908800"/>
          </a:xfrm>
          <a:prstGeom prst="rect">
            <a:avLst/>
          </a:prstGeom>
        </p:spPr>
      </p:pic>
      <p:sp>
        <p:nvSpPr>
          <p:cNvPr id="7" name="TextBox 6"/>
          <p:cNvSpPr txBox="1"/>
          <p:nvPr/>
        </p:nvSpPr>
        <p:spPr>
          <a:xfrm>
            <a:off x="1853235" y="3577435"/>
            <a:ext cx="2641600" cy="584775"/>
          </a:xfrm>
          <a:prstGeom prst="rect">
            <a:avLst/>
          </a:prstGeom>
          <a:noFill/>
        </p:spPr>
        <p:txBody>
          <a:bodyPr wrap="square" rtlCol="0">
            <a:spAutoFit/>
          </a:bodyPr>
          <a:lstStyle/>
          <a:p>
            <a:pPr algn="ctr"/>
            <a:r>
              <a:rPr lang="en-GB" sz="3200" dirty="0" smtClean="0">
                <a:solidFill>
                  <a:srgbClr val="00205B"/>
                </a:solidFill>
              </a:rPr>
              <a:t>Brian Grogan</a:t>
            </a:r>
            <a:endParaRPr lang="en-GB" sz="3200" dirty="0">
              <a:solidFill>
                <a:srgbClr val="00205B"/>
              </a:solidFill>
            </a:endParaRPr>
          </a:p>
        </p:txBody>
      </p:sp>
      <p:sp>
        <p:nvSpPr>
          <p:cNvPr id="8" name="TextBox 7"/>
          <p:cNvSpPr txBox="1"/>
          <p:nvPr/>
        </p:nvSpPr>
        <p:spPr>
          <a:xfrm>
            <a:off x="8013700" y="3577435"/>
            <a:ext cx="2837802" cy="584775"/>
          </a:xfrm>
          <a:prstGeom prst="rect">
            <a:avLst/>
          </a:prstGeom>
          <a:noFill/>
        </p:spPr>
        <p:txBody>
          <a:bodyPr wrap="square" rtlCol="0">
            <a:spAutoFit/>
          </a:bodyPr>
          <a:lstStyle/>
          <a:p>
            <a:pPr algn="ctr"/>
            <a:r>
              <a:rPr lang="en-GB" sz="3200" dirty="0" smtClean="0">
                <a:solidFill>
                  <a:srgbClr val="00205B"/>
                </a:solidFill>
              </a:rPr>
              <a:t>Steven Roberts</a:t>
            </a:r>
            <a:endParaRPr lang="en-GB" sz="3200" dirty="0">
              <a:solidFill>
                <a:srgbClr val="00205B"/>
              </a:solidFill>
            </a:endParaRPr>
          </a:p>
        </p:txBody>
      </p:sp>
      <p:sp>
        <p:nvSpPr>
          <p:cNvPr id="9" name="TextBox 8"/>
          <p:cNvSpPr txBox="1"/>
          <p:nvPr/>
        </p:nvSpPr>
        <p:spPr>
          <a:xfrm>
            <a:off x="4820892" y="5610533"/>
            <a:ext cx="3192808" cy="584775"/>
          </a:xfrm>
          <a:prstGeom prst="rect">
            <a:avLst/>
          </a:prstGeom>
          <a:noFill/>
        </p:spPr>
        <p:txBody>
          <a:bodyPr wrap="square" rtlCol="0">
            <a:spAutoFit/>
          </a:bodyPr>
          <a:lstStyle/>
          <a:p>
            <a:r>
              <a:rPr lang="en-GB" sz="3200" dirty="0" smtClean="0">
                <a:solidFill>
                  <a:srgbClr val="00205B"/>
                </a:solidFill>
              </a:rPr>
              <a:t>Ashleigh Warwick</a:t>
            </a:r>
            <a:endParaRPr lang="en-GB" sz="3200" dirty="0">
              <a:solidFill>
                <a:srgbClr val="00205B"/>
              </a:solidFill>
            </a:endParaRPr>
          </a:p>
        </p:txBody>
      </p:sp>
      <p:sp>
        <p:nvSpPr>
          <p:cNvPr id="10" name="TextBox 9"/>
          <p:cNvSpPr txBox="1"/>
          <p:nvPr/>
        </p:nvSpPr>
        <p:spPr>
          <a:xfrm>
            <a:off x="1851439" y="3869822"/>
            <a:ext cx="3765799" cy="646331"/>
          </a:xfrm>
          <a:prstGeom prst="rect">
            <a:avLst/>
          </a:prstGeom>
          <a:noFill/>
        </p:spPr>
        <p:txBody>
          <a:bodyPr wrap="square" rtlCol="0">
            <a:spAutoFit/>
          </a:bodyPr>
          <a:lstStyle/>
          <a:p>
            <a:endParaRPr lang="en-GB" dirty="0" smtClean="0"/>
          </a:p>
          <a:p>
            <a:r>
              <a:rPr lang="en-GB" dirty="0" smtClean="0">
                <a:hlinkClick r:id="rId5"/>
              </a:rPr>
              <a:t>brian.grogan@nisra.gov.uk</a:t>
            </a:r>
            <a:endParaRPr lang="en-GB" dirty="0" smtClean="0"/>
          </a:p>
        </p:txBody>
      </p:sp>
      <p:sp>
        <p:nvSpPr>
          <p:cNvPr id="12" name="TextBox 11"/>
          <p:cNvSpPr txBox="1"/>
          <p:nvPr/>
        </p:nvSpPr>
        <p:spPr>
          <a:xfrm>
            <a:off x="8013700" y="3921245"/>
            <a:ext cx="3765799" cy="646331"/>
          </a:xfrm>
          <a:prstGeom prst="rect">
            <a:avLst/>
          </a:prstGeom>
          <a:noFill/>
        </p:spPr>
        <p:txBody>
          <a:bodyPr wrap="square" rtlCol="0">
            <a:spAutoFit/>
          </a:bodyPr>
          <a:lstStyle/>
          <a:p>
            <a:endParaRPr lang="en-GB" dirty="0" smtClean="0">
              <a:hlinkClick r:id="rId6"/>
            </a:endParaRPr>
          </a:p>
          <a:p>
            <a:r>
              <a:rPr lang="en-GB" dirty="0" smtClean="0">
                <a:hlinkClick r:id="rId7"/>
              </a:rPr>
              <a:t>steven.roberts@nisra.gov.uk</a:t>
            </a:r>
            <a:endParaRPr lang="en-GB" dirty="0" smtClean="0"/>
          </a:p>
        </p:txBody>
      </p:sp>
      <p:sp>
        <p:nvSpPr>
          <p:cNvPr id="13" name="TextBox 12"/>
          <p:cNvSpPr txBox="1"/>
          <p:nvPr/>
        </p:nvSpPr>
        <p:spPr>
          <a:xfrm>
            <a:off x="4820892" y="5872142"/>
            <a:ext cx="3765799" cy="646331"/>
          </a:xfrm>
          <a:prstGeom prst="rect">
            <a:avLst/>
          </a:prstGeom>
          <a:noFill/>
        </p:spPr>
        <p:txBody>
          <a:bodyPr wrap="square" rtlCol="0">
            <a:spAutoFit/>
          </a:bodyPr>
          <a:lstStyle/>
          <a:p>
            <a:endParaRPr lang="en-GB" dirty="0" smtClean="0">
              <a:hlinkClick r:id="rId6"/>
            </a:endParaRPr>
          </a:p>
          <a:p>
            <a:r>
              <a:rPr lang="en-GB" dirty="0" smtClean="0">
                <a:hlinkClick r:id="rId6"/>
              </a:rPr>
              <a:t>ashleigh.warwick@nisra.gov.uk</a:t>
            </a:r>
            <a:endParaRPr lang="en-GB" dirty="0" smtClean="0"/>
          </a:p>
        </p:txBody>
      </p:sp>
    </p:spTree>
    <p:extLst>
      <p:ext uri="{BB962C8B-B14F-4D97-AF65-F5344CB8AC3E}">
        <p14:creationId xmlns:p14="http://schemas.microsoft.com/office/powerpoint/2010/main" val="3531058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7873621" y="2671237"/>
            <a:ext cx="1333329" cy="7004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1"/>
            <a:endCxn id="54" idx="6"/>
          </p:cNvCxnSpPr>
          <p:nvPr/>
        </p:nvCxnSpPr>
        <p:spPr>
          <a:xfrm flipH="1" flipV="1">
            <a:off x="3737884" y="3031944"/>
            <a:ext cx="1462392" cy="3102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200276" y="2170582"/>
            <a:ext cx="2700805" cy="2500247"/>
            <a:chOff x="4742531" y="1458079"/>
            <a:chExt cx="3699248" cy="3127513"/>
          </a:xfrm>
        </p:grpSpPr>
        <p:sp>
          <p:nvSpPr>
            <p:cNvPr id="4" name="Oval 3"/>
            <p:cNvSpPr/>
            <p:nvPr/>
          </p:nvSpPr>
          <p:spPr>
            <a:xfrm>
              <a:off x="4742531" y="1458079"/>
              <a:ext cx="3611218" cy="3127513"/>
            </a:xfrm>
            <a:prstGeom prst="ellipse">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 name="TextBox 4"/>
            <p:cNvSpPr txBox="1"/>
            <p:nvPr/>
          </p:nvSpPr>
          <p:spPr>
            <a:xfrm>
              <a:off x="4742531" y="2172912"/>
              <a:ext cx="3699248" cy="1501469"/>
            </a:xfrm>
            <a:prstGeom prst="rect">
              <a:avLst/>
            </a:prstGeom>
            <a:noFill/>
            <a:ln w="28575">
              <a:noFill/>
            </a:ln>
          </p:spPr>
          <p:txBody>
            <a:bodyPr wrap="square" rtlCol="0">
              <a:spAutoFit/>
            </a:bodyPr>
            <a:lstStyle/>
            <a:p>
              <a:pPr algn="ctr"/>
              <a:r>
                <a:rPr lang="en-GB" sz="3600" dirty="0" smtClean="0">
                  <a:solidFill>
                    <a:srgbClr val="002060"/>
                  </a:solidFill>
                </a:rPr>
                <a:t>User engagement</a:t>
              </a:r>
              <a:endParaRPr lang="en-GB" sz="3600" dirty="0">
                <a:solidFill>
                  <a:srgbClr val="002060"/>
                </a:solidFill>
              </a:endParaRPr>
            </a:p>
          </p:txBody>
        </p:sp>
      </p:grpSp>
      <p:cxnSp>
        <p:nvCxnSpPr>
          <p:cNvPr id="29" name="Straight Connector 28"/>
          <p:cNvCxnSpPr/>
          <p:nvPr/>
        </p:nvCxnSpPr>
        <p:spPr>
          <a:xfrm>
            <a:off x="7716033" y="3937090"/>
            <a:ext cx="1490916" cy="92830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89321" y="3917868"/>
            <a:ext cx="1436982" cy="75160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060508" y="165653"/>
            <a:ext cx="2068884" cy="1740074"/>
            <a:chOff x="2085745" y="3386241"/>
            <a:chExt cx="2378768" cy="2120347"/>
          </a:xfrm>
        </p:grpSpPr>
        <p:sp>
          <p:nvSpPr>
            <p:cNvPr id="41" name="Oval 40"/>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42" name="TextBox 41"/>
            <p:cNvSpPr txBox="1"/>
            <p:nvPr/>
          </p:nvSpPr>
          <p:spPr>
            <a:xfrm>
              <a:off x="2085745" y="3770523"/>
              <a:ext cx="2378767" cy="1462647"/>
            </a:xfrm>
            <a:prstGeom prst="rect">
              <a:avLst/>
            </a:prstGeom>
            <a:noFill/>
          </p:spPr>
          <p:txBody>
            <a:bodyPr wrap="square" rtlCol="0">
              <a:spAutoFit/>
            </a:bodyPr>
            <a:lstStyle/>
            <a:p>
              <a:pPr algn="ctr"/>
              <a:r>
                <a:rPr lang="en-GB" sz="3600" dirty="0" smtClean="0">
                  <a:solidFill>
                    <a:srgbClr val="002060"/>
                  </a:solidFill>
                </a:rPr>
                <a:t>Mailing lists</a:t>
              </a:r>
              <a:endParaRPr lang="en-GB" sz="3600" dirty="0">
                <a:solidFill>
                  <a:srgbClr val="002060"/>
                </a:solidFill>
              </a:endParaRPr>
            </a:p>
          </p:txBody>
        </p:sp>
      </p:grpSp>
      <p:grpSp>
        <p:nvGrpSpPr>
          <p:cNvPr id="44" name="Group 43"/>
          <p:cNvGrpSpPr/>
          <p:nvPr/>
        </p:nvGrpSpPr>
        <p:grpSpPr>
          <a:xfrm>
            <a:off x="3039663" y="420481"/>
            <a:ext cx="2096343" cy="1740074"/>
            <a:chOff x="2054173" y="3386241"/>
            <a:chExt cx="2410340" cy="2120347"/>
          </a:xfrm>
        </p:grpSpPr>
        <p:sp>
          <p:nvSpPr>
            <p:cNvPr id="45" name="Oval 44"/>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46" name="TextBox 45"/>
            <p:cNvSpPr txBox="1"/>
            <p:nvPr/>
          </p:nvSpPr>
          <p:spPr>
            <a:xfrm>
              <a:off x="2054173" y="4183161"/>
              <a:ext cx="2378767" cy="712571"/>
            </a:xfrm>
            <a:prstGeom prst="rect">
              <a:avLst/>
            </a:prstGeom>
            <a:noFill/>
          </p:spPr>
          <p:txBody>
            <a:bodyPr wrap="square" rtlCol="0">
              <a:spAutoFit/>
            </a:bodyPr>
            <a:lstStyle/>
            <a:p>
              <a:pPr algn="ctr"/>
              <a:r>
                <a:rPr lang="en-GB" sz="3200" dirty="0" smtClean="0">
                  <a:solidFill>
                    <a:srgbClr val="002060"/>
                  </a:solidFill>
                </a:rPr>
                <a:t>Newsletter</a:t>
              </a:r>
              <a:endParaRPr lang="en-GB" sz="3200" dirty="0">
                <a:solidFill>
                  <a:srgbClr val="002060"/>
                </a:solidFill>
              </a:endParaRPr>
            </a:p>
          </p:txBody>
        </p:sp>
      </p:grpSp>
      <p:grpSp>
        <p:nvGrpSpPr>
          <p:cNvPr id="47" name="Group 46"/>
          <p:cNvGrpSpPr/>
          <p:nvPr/>
        </p:nvGrpSpPr>
        <p:grpSpPr>
          <a:xfrm>
            <a:off x="5484101" y="5024255"/>
            <a:ext cx="2068884" cy="1740074"/>
            <a:chOff x="2085745" y="3386241"/>
            <a:chExt cx="2378768" cy="2120347"/>
          </a:xfrm>
        </p:grpSpPr>
        <p:sp>
          <p:nvSpPr>
            <p:cNvPr id="48" name="Oval 47"/>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49" name="TextBox 48"/>
            <p:cNvSpPr txBox="1"/>
            <p:nvPr/>
          </p:nvSpPr>
          <p:spPr>
            <a:xfrm>
              <a:off x="2085745" y="3770523"/>
              <a:ext cx="2378767" cy="1462647"/>
            </a:xfrm>
            <a:prstGeom prst="rect">
              <a:avLst/>
            </a:prstGeom>
            <a:noFill/>
          </p:spPr>
          <p:txBody>
            <a:bodyPr wrap="square" rtlCol="0">
              <a:spAutoFit/>
            </a:bodyPr>
            <a:lstStyle/>
            <a:p>
              <a:pPr algn="ctr"/>
              <a:r>
                <a:rPr lang="en-GB" sz="3600" dirty="0" smtClean="0">
                  <a:solidFill>
                    <a:srgbClr val="002060"/>
                  </a:solidFill>
                </a:rPr>
                <a:t>Social media</a:t>
              </a:r>
              <a:endParaRPr lang="en-GB" sz="3600" dirty="0">
                <a:solidFill>
                  <a:srgbClr val="002060"/>
                </a:solidFill>
              </a:endParaRPr>
            </a:p>
          </p:txBody>
        </p:sp>
      </p:grpSp>
      <p:grpSp>
        <p:nvGrpSpPr>
          <p:cNvPr id="50" name="Group 49"/>
          <p:cNvGrpSpPr/>
          <p:nvPr/>
        </p:nvGrpSpPr>
        <p:grpSpPr>
          <a:xfrm>
            <a:off x="1901872" y="4169719"/>
            <a:ext cx="2068884" cy="1740074"/>
            <a:chOff x="2085745" y="3386241"/>
            <a:chExt cx="2378768" cy="2120347"/>
          </a:xfrm>
        </p:grpSpPr>
        <p:sp>
          <p:nvSpPr>
            <p:cNvPr id="51" name="Oval 50"/>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52" name="TextBox 51"/>
            <p:cNvSpPr txBox="1"/>
            <p:nvPr/>
          </p:nvSpPr>
          <p:spPr>
            <a:xfrm>
              <a:off x="2085745" y="3770523"/>
              <a:ext cx="2378767" cy="1462647"/>
            </a:xfrm>
            <a:prstGeom prst="rect">
              <a:avLst/>
            </a:prstGeom>
            <a:noFill/>
          </p:spPr>
          <p:txBody>
            <a:bodyPr wrap="square" rtlCol="0">
              <a:spAutoFit/>
            </a:bodyPr>
            <a:lstStyle/>
            <a:p>
              <a:pPr algn="ctr"/>
              <a:r>
                <a:rPr lang="en-GB" sz="3600" dirty="0" smtClean="0">
                  <a:solidFill>
                    <a:srgbClr val="002060"/>
                  </a:solidFill>
                </a:rPr>
                <a:t>Ad-hoc queries</a:t>
              </a:r>
              <a:endParaRPr lang="en-GB" sz="3600" dirty="0">
                <a:solidFill>
                  <a:srgbClr val="002060"/>
                </a:solidFill>
              </a:endParaRPr>
            </a:p>
          </p:txBody>
        </p:sp>
      </p:grpSp>
      <p:grpSp>
        <p:nvGrpSpPr>
          <p:cNvPr id="53" name="Group 52"/>
          <p:cNvGrpSpPr/>
          <p:nvPr/>
        </p:nvGrpSpPr>
        <p:grpSpPr>
          <a:xfrm>
            <a:off x="1604731" y="2161907"/>
            <a:ext cx="2133153" cy="1740074"/>
            <a:chOff x="2011850" y="3386241"/>
            <a:chExt cx="2452663" cy="2120347"/>
          </a:xfrm>
        </p:grpSpPr>
        <p:sp>
          <p:nvSpPr>
            <p:cNvPr id="54" name="Oval 53"/>
            <p:cNvSpPr/>
            <p:nvPr/>
          </p:nvSpPr>
          <p:spPr>
            <a:xfrm>
              <a:off x="2085746" y="3386241"/>
              <a:ext cx="2378767" cy="2120347"/>
            </a:xfrm>
            <a:prstGeom prst="ellipse">
              <a:avLst/>
            </a:prstGeom>
            <a:solidFill>
              <a:srgbClr val="1E2B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55" name="TextBox 54"/>
            <p:cNvSpPr txBox="1"/>
            <p:nvPr/>
          </p:nvSpPr>
          <p:spPr>
            <a:xfrm>
              <a:off x="2011850" y="3701563"/>
              <a:ext cx="2378767" cy="1462647"/>
            </a:xfrm>
            <a:prstGeom prst="rect">
              <a:avLst/>
            </a:prstGeom>
            <a:noFill/>
          </p:spPr>
          <p:txBody>
            <a:bodyPr wrap="square" rtlCol="0">
              <a:spAutoFit/>
            </a:bodyPr>
            <a:lstStyle/>
            <a:p>
              <a:pPr algn="ctr"/>
              <a:r>
                <a:rPr lang="en-GB" sz="3600" dirty="0" smtClean="0">
                  <a:solidFill>
                    <a:schemeClr val="bg1"/>
                  </a:solidFill>
                </a:rPr>
                <a:t>User group</a:t>
              </a:r>
              <a:endParaRPr lang="en-GB" sz="3600" dirty="0">
                <a:solidFill>
                  <a:schemeClr val="bg1"/>
                </a:solidFill>
              </a:endParaRPr>
            </a:p>
          </p:txBody>
        </p:sp>
      </p:grpSp>
      <p:grpSp>
        <p:nvGrpSpPr>
          <p:cNvPr id="56" name="Group 55"/>
          <p:cNvGrpSpPr/>
          <p:nvPr/>
        </p:nvGrpSpPr>
        <p:grpSpPr>
          <a:xfrm>
            <a:off x="9206950" y="4215208"/>
            <a:ext cx="2068884" cy="1740074"/>
            <a:chOff x="2085745" y="3386241"/>
            <a:chExt cx="2378768" cy="2120347"/>
          </a:xfrm>
        </p:grpSpPr>
        <p:sp>
          <p:nvSpPr>
            <p:cNvPr id="57" name="Oval 56"/>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58" name="TextBox 57"/>
            <p:cNvSpPr txBox="1"/>
            <p:nvPr/>
          </p:nvSpPr>
          <p:spPr>
            <a:xfrm>
              <a:off x="2085745" y="3770523"/>
              <a:ext cx="2378767" cy="1162616"/>
            </a:xfrm>
            <a:prstGeom prst="rect">
              <a:avLst/>
            </a:prstGeom>
            <a:noFill/>
          </p:spPr>
          <p:txBody>
            <a:bodyPr wrap="square" rtlCol="0">
              <a:spAutoFit/>
            </a:bodyPr>
            <a:lstStyle/>
            <a:p>
              <a:pPr algn="ctr"/>
              <a:r>
                <a:rPr lang="en-GB" sz="2800" dirty="0" smtClean="0">
                  <a:solidFill>
                    <a:srgbClr val="002060"/>
                  </a:solidFill>
                </a:rPr>
                <a:t>Ongoing engagement</a:t>
              </a:r>
              <a:endParaRPr lang="en-GB" sz="2800" dirty="0">
                <a:solidFill>
                  <a:srgbClr val="002060"/>
                </a:solidFill>
              </a:endParaRPr>
            </a:p>
          </p:txBody>
        </p:sp>
      </p:grpSp>
      <p:cxnSp>
        <p:nvCxnSpPr>
          <p:cNvPr id="61" name="Straight Connector 60"/>
          <p:cNvCxnSpPr>
            <a:endCxn id="48" idx="0"/>
          </p:cNvCxnSpPr>
          <p:nvPr/>
        </p:nvCxnSpPr>
        <p:spPr>
          <a:xfrm>
            <a:off x="6486512" y="4668187"/>
            <a:ext cx="32032" cy="3560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5" idx="5"/>
            <a:endCxn id="4" idx="1"/>
          </p:cNvCxnSpPr>
          <p:nvPr/>
        </p:nvCxnSpPr>
        <p:spPr>
          <a:xfrm>
            <a:off x="4833025" y="1905727"/>
            <a:ext cx="753363" cy="63100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9206950" y="1762779"/>
            <a:ext cx="2068883" cy="1740074"/>
            <a:chOff x="2085746" y="3386241"/>
            <a:chExt cx="2378767" cy="2120347"/>
          </a:xfrm>
        </p:grpSpPr>
        <p:sp>
          <p:nvSpPr>
            <p:cNvPr id="71" name="Oval 70"/>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72" name="TextBox 71"/>
            <p:cNvSpPr txBox="1"/>
            <p:nvPr/>
          </p:nvSpPr>
          <p:spPr>
            <a:xfrm>
              <a:off x="2085746" y="4187916"/>
              <a:ext cx="2378767" cy="637564"/>
            </a:xfrm>
            <a:prstGeom prst="rect">
              <a:avLst/>
            </a:prstGeom>
            <a:noFill/>
          </p:spPr>
          <p:txBody>
            <a:bodyPr wrap="square" rtlCol="0">
              <a:spAutoFit/>
            </a:bodyPr>
            <a:lstStyle/>
            <a:p>
              <a:pPr algn="ctr"/>
              <a:r>
                <a:rPr lang="en-GB" sz="2800" dirty="0" smtClean="0">
                  <a:solidFill>
                    <a:srgbClr val="002060"/>
                  </a:solidFill>
                </a:rPr>
                <a:t>Consultation</a:t>
              </a:r>
              <a:endParaRPr lang="en-GB" sz="2800" dirty="0">
                <a:solidFill>
                  <a:srgbClr val="002060"/>
                </a:solidFill>
              </a:endParaRPr>
            </a:p>
          </p:txBody>
        </p:sp>
      </p:grpSp>
      <p:sp>
        <p:nvSpPr>
          <p:cNvPr id="73" name="Title 1"/>
          <p:cNvSpPr>
            <a:spLocks noGrp="1"/>
          </p:cNvSpPr>
          <p:nvPr>
            <p:ph type="title"/>
          </p:nvPr>
        </p:nvSpPr>
        <p:spPr>
          <a:xfrm>
            <a:off x="8736566" y="351860"/>
            <a:ext cx="3009649" cy="909917"/>
          </a:xfrm>
        </p:spPr>
        <p:txBody>
          <a:bodyPr>
            <a:normAutofit fontScale="90000"/>
          </a:bodyPr>
          <a:lstStyle/>
          <a:p>
            <a:pPr algn="ctr"/>
            <a:r>
              <a:rPr lang="en-GB" dirty="0" smtClean="0"/>
              <a:t>Examples of engagement</a:t>
            </a:r>
            <a:endParaRPr lang="en-GB" sz="3200" dirty="0"/>
          </a:p>
        </p:txBody>
      </p:sp>
      <p:cxnSp>
        <p:nvCxnSpPr>
          <p:cNvPr id="74" name="Straight Connector 73"/>
          <p:cNvCxnSpPr/>
          <p:nvPr/>
        </p:nvCxnSpPr>
        <p:spPr>
          <a:xfrm flipH="1">
            <a:off x="6892257" y="1880147"/>
            <a:ext cx="48254" cy="29043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3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25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par>
                                <p:cTn id="27" presetID="22" presetClass="entr" presetSubtype="4"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25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22" presetClass="entr" presetSubtype="4"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25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ppt_w</p:attrName>
                                        </p:attrNameLst>
                                      </p:cBhvr>
                                      <p:tavLst>
                                        <p:tav tm="0">
                                          <p:val>
                                            <p:fltVal val="0"/>
                                          </p:val>
                                        </p:tav>
                                        <p:tav tm="100000">
                                          <p:val>
                                            <p:strVal val="#ppt_w"/>
                                          </p:val>
                                        </p:tav>
                                      </p:tavLst>
                                    </p:anim>
                                    <p:anim calcmode="lin" valueType="num">
                                      <p:cBhvr>
                                        <p:cTn id="45" dur="500" fill="hold"/>
                                        <p:tgtEl>
                                          <p:spTgt spid="70"/>
                                        </p:tgtEl>
                                        <p:attrNameLst>
                                          <p:attrName>ppt_h</p:attrName>
                                        </p:attrNameLst>
                                      </p:cBhvr>
                                      <p:tavLst>
                                        <p:tav tm="0">
                                          <p:val>
                                            <p:fltVal val="0"/>
                                          </p:val>
                                        </p:tav>
                                        <p:tav tm="100000">
                                          <p:val>
                                            <p:strVal val="#ppt_h"/>
                                          </p:val>
                                        </p:tav>
                                      </p:tavLst>
                                    </p:anim>
                                    <p:animEffect transition="in" filter="fade">
                                      <p:cBhvr>
                                        <p:cTn id="46" dur="500"/>
                                        <p:tgtEl>
                                          <p:spTgt spid="70"/>
                                        </p:tgtEl>
                                      </p:cBhvr>
                                    </p:animEffect>
                                  </p:childTnLst>
                                </p:cTn>
                              </p:par>
                              <p:par>
                                <p:cTn id="47" presetID="2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25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par>
                                <p:cTn id="57" presetID="22" presetClass="entr" presetSubtype="4"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par>
                                <p:cTn id="67" presetID="22" presetClass="entr" presetSubtype="4"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25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par>
                                <p:cTn id="77" presetID="2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8146547" y="4287223"/>
            <a:ext cx="589244" cy="4461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02223" y="4209489"/>
            <a:ext cx="630058" cy="49142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715071" y="2125734"/>
            <a:ext cx="3699248" cy="3127513"/>
            <a:chOff x="4715071" y="1458079"/>
            <a:chExt cx="3699248" cy="3127513"/>
          </a:xfrm>
        </p:grpSpPr>
        <p:sp>
          <p:nvSpPr>
            <p:cNvPr id="4" name="Oval 3"/>
            <p:cNvSpPr/>
            <p:nvPr/>
          </p:nvSpPr>
          <p:spPr>
            <a:xfrm>
              <a:off x="4742531" y="1458079"/>
              <a:ext cx="3611218" cy="3127513"/>
            </a:xfrm>
            <a:prstGeom prst="ellipse">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 name="TextBox 4"/>
            <p:cNvSpPr txBox="1"/>
            <p:nvPr/>
          </p:nvSpPr>
          <p:spPr>
            <a:xfrm>
              <a:off x="4715071" y="2557587"/>
              <a:ext cx="3699248" cy="923330"/>
            </a:xfrm>
            <a:prstGeom prst="rect">
              <a:avLst/>
            </a:prstGeom>
            <a:noFill/>
            <a:ln w="28575">
              <a:noFill/>
            </a:ln>
          </p:spPr>
          <p:txBody>
            <a:bodyPr wrap="square" rtlCol="0">
              <a:spAutoFit/>
            </a:bodyPr>
            <a:lstStyle/>
            <a:p>
              <a:pPr algn="ctr"/>
              <a:r>
                <a:rPr lang="en-GB" sz="5400" dirty="0" smtClean="0">
                  <a:solidFill>
                    <a:srgbClr val="002060"/>
                  </a:solidFill>
                </a:rPr>
                <a:t>ASHE 2022</a:t>
              </a:r>
              <a:endParaRPr lang="en-GB" sz="5400" dirty="0">
                <a:solidFill>
                  <a:srgbClr val="002060"/>
                </a:solidFill>
              </a:endParaRPr>
            </a:p>
          </p:txBody>
        </p:sp>
      </p:grpSp>
      <p:grpSp>
        <p:nvGrpSpPr>
          <p:cNvPr id="6" name="Group 5"/>
          <p:cNvGrpSpPr/>
          <p:nvPr/>
        </p:nvGrpSpPr>
        <p:grpSpPr>
          <a:xfrm>
            <a:off x="8576764" y="4148572"/>
            <a:ext cx="2378767" cy="2120347"/>
            <a:chOff x="8576764" y="3480917"/>
            <a:chExt cx="2378767" cy="2120347"/>
          </a:xfrm>
        </p:grpSpPr>
        <p:sp>
          <p:nvSpPr>
            <p:cNvPr id="11" name="Oval 10"/>
            <p:cNvSpPr/>
            <p:nvPr/>
          </p:nvSpPr>
          <p:spPr>
            <a:xfrm>
              <a:off x="8576764" y="3480917"/>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845867" y="4217924"/>
              <a:ext cx="1840560" cy="646331"/>
            </a:xfrm>
            <a:prstGeom prst="rect">
              <a:avLst/>
            </a:prstGeom>
            <a:noFill/>
          </p:spPr>
          <p:txBody>
            <a:bodyPr wrap="square" rtlCol="0">
              <a:spAutoFit/>
            </a:bodyPr>
            <a:lstStyle/>
            <a:p>
              <a:pPr algn="ctr"/>
              <a:r>
                <a:rPr lang="en-GB" sz="3600" dirty="0">
                  <a:solidFill>
                    <a:srgbClr val="002060"/>
                  </a:solidFill>
                </a:rPr>
                <a:t>Outputs</a:t>
              </a:r>
            </a:p>
          </p:txBody>
        </p:sp>
      </p:grpSp>
      <p:sp>
        <p:nvSpPr>
          <p:cNvPr id="12" name="TextBox 11"/>
          <p:cNvSpPr txBox="1"/>
          <p:nvPr/>
        </p:nvSpPr>
        <p:spPr>
          <a:xfrm>
            <a:off x="2646788" y="366241"/>
            <a:ext cx="7835814" cy="1754326"/>
          </a:xfrm>
          <a:prstGeom prst="rect">
            <a:avLst/>
          </a:prstGeom>
          <a:noFill/>
        </p:spPr>
        <p:txBody>
          <a:bodyPr wrap="square" rtlCol="0">
            <a:spAutoFit/>
          </a:bodyPr>
          <a:lstStyle/>
          <a:p>
            <a:pPr algn="ctr"/>
            <a:r>
              <a:rPr lang="en-GB" sz="5400" dirty="0">
                <a:solidFill>
                  <a:srgbClr val="002060"/>
                </a:solidFill>
              </a:rPr>
              <a:t>Annual Survey of Hours and </a:t>
            </a:r>
            <a:r>
              <a:rPr lang="en-GB" sz="5400" dirty="0" smtClean="0">
                <a:solidFill>
                  <a:srgbClr val="002060"/>
                </a:solidFill>
              </a:rPr>
              <a:t>Earnings</a:t>
            </a:r>
            <a:endParaRPr lang="en-GB" sz="5400" dirty="0">
              <a:solidFill>
                <a:srgbClr val="002060"/>
              </a:solidFill>
            </a:endParaRPr>
          </a:p>
        </p:txBody>
      </p:sp>
      <p:grpSp>
        <p:nvGrpSpPr>
          <p:cNvPr id="3" name="Group 2"/>
          <p:cNvGrpSpPr/>
          <p:nvPr/>
        </p:nvGrpSpPr>
        <p:grpSpPr>
          <a:xfrm>
            <a:off x="2085746" y="4053896"/>
            <a:ext cx="2406227" cy="2120347"/>
            <a:chOff x="2085746" y="3386241"/>
            <a:chExt cx="2406227" cy="2120347"/>
          </a:xfrm>
        </p:grpSpPr>
        <p:sp>
          <p:nvSpPr>
            <p:cNvPr id="10" name="Oval 9"/>
            <p:cNvSpPr/>
            <p:nvPr/>
          </p:nvSpPr>
          <p:spPr>
            <a:xfrm>
              <a:off x="2085746" y="3386241"/>
              <a:ext cx="2378767" cy="2120347"/>
            </a:xfrm>
            <a:prstGeom prst="ellipse">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27" name="TextBox 26"/>
            <p:cNvSpPr txBox="1"/>
            <p:nvPr/>
          </p:nvSpPr>
          <p:spPr>
            <a:xfrm>
              <a:off x="2113206" y="3766514"/>
              <a:ext cx="2378767" cy="1200329"/>
            </a:xfrm>
            <a:prstGeom prst="rect">
              <a:avLst/>
            </a:prstGeom>
            <a:noFill/>
          </p:spPr>
          <p:txBody>
            <a:bodyPr wrap="square" rtlCol="0">
              <a:spAutoFit/>
            </a:bodyPr>
            <a:lstStyle/>
            <a:p>
              <a:pPr algn="ctr"/>
              <a:r>
                <a:rPr lang="en-GB" sz="3600" dirty="0" smtClean="0">
                  <a:solidFill>
                    <a:srgbClr val="002060"/>
                  </a:solidFill>
                </a:rPr>
                <a:t>Data</a:t>
              </a:r>
            </a:p>
            <a:p>
              <a:pPr algn="ctr"/>
              <a:r>
                <a:rPr lang="en-GB" sz="3600" dirty="0" smtClean="0">
                  <a:solidFill>
                    <a:srgbClr val="002060"/>
                  </a:solidFill>
                </a:rPr>
                <a:t>collection</a:t>
              </a:r>
              <a:endParaRPr lang="en-GB" sz="3600" dirty="0">
                <a:solidFill>
                  <a:srgbClr val="002060"/>
                </a:solidFill>
              </a:endParaRPr>
            </a:p>
          </p:txBody>
        </p:sp>
      </p:grpSp>
    </p:spTree>
    <p:extLst>
      <p:ext uri="{BB962C8B-B14F-4D97-AF65-F5344CB8AC3E}">
        <p14:creationId xmlns:p14="http://schemas.microsoft.com/office/powerpoint/2010/main" val="14173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22" presetClass="entr" presetSubtype="4"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25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4"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361225" y="1819820"/>
            <a:ext cx="5936851" cy="4201159"/>
          </a:xfrm>
          <a:prstGeom prst="rect">
            <a:avLst/>
          </a:prstGeom>
        </p:spPr>
      </p:pic>
      <p:sp>
        <p:nvSpPr>
          <p:cNvPr id="14" name="Content Placeholder 2"/>
          <p:cNvSpPr txBox="1">
            <a:spLocks/>
          </p:cNvSpPr>
          <p:nvPr/>
        </p:nvSpPr>
        <p:spPr>
          <a:xfrm>
            <a:off x="924736" y="2074014"/>
            <a:ext cx="2018908"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Flexibility</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sp>
        <p:nvSpPr>
          <p:cNvPr id="16" name="Content Placeholder 2"/>
          <p:cNvSpPr txBox="1">
            <a:spLocks/>
          </p:cNvSpPr>
          <p:nvPr/>
        </p:nvSpPr>
        <p:spPr>
          <a:xfrm>
            <a:off x="4373187" y="2481526"/>
            <a:ext cx="3912925" cy="173968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a:solidFill>
                  <a:srgbClr val="002060"/>
                </a:solidFill>
              </a:rPr>
              <a:t>Online first approach</a:t>
            </a:r>
            <a:endParaRPr lang="en-GB" sz="4800" dirty="0" smtClean="0">
              <a:solidFill>
                <a:srgbClr val="002060"/>
              </a:solidFill>
            </a:endParaRPr>
          </a:p>
          <a:p>
            <a:pPr marL="0" indent="0" algn="ctr">
              <a:buFont typeface="Arial" panose="020B0604020202020204" pitchFamily="34" charset="0"/>
              <a:buNone/>
            </a:pPr>
            <a:endParaRPr lang="en-GB" sz="4800" dirty="0">
              <a:solidFill>
                <a:srgbClr val="002060"/>
              </a:solidFill>
            </a:endParaRPr>
          </a:p>
        </p:txBody>
      </p:sp>
      <p:sp>
        <p:nvSpPr>
          <p:cNvPr id="13" name="Content Placeholder 2"/>
          <p:cNvSpPr txBox="1">
            <a:spLocks/>
          </p:cNvSpPr>
          <p:nvPr/>
        </p:nvSpPr>
        <p:spPr>
          <a:xfrm>
            <a:off x="5255111" y="1401535"/>
            <a:ext cx="2149076" cy="1036048"/>
          </a:xfrm>
          <a:prstGeom prst="rect">
            <a:avLst/>
          </a:prstGeom>
          <a:solidFill>
            <a:srgbClr val="417ABD"/>
          </a:solidFill>
          <a:ln w="28575">
            <a:solidFill>
              <a:srgbClr val="417ABD"/>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endParaRPr lang="en-GB" sz="1400" b="1" dirty="0" smtClean="0">
              <a:solidFill>
                <a:srgbClr val="417ABD"/>
              </a:solidFill>
            </a:endParaRPr>
          </a:p>
          <a:p>
            <a:pPr marL="0" indent="0" algn="ctr">
              <a:spcBef>
                <a:spcPts val="0"/>
              </a:spcBef>
              <a:buNone/>
            </a:pPr>
            <a:r>
              <a:rPr lang="en-GB" sz="8000" b="1" dirty="0" smtClean="0">
                <a:solidFill>
                  <a:srgbClr val="CEDC00"/>
                </a:solidFill>
              </a:rPr>
              <a:t>99%</a:t>
            </a:r>
            <a:endParaRPr lang="en-GB" sz="8000" b="1" dirty="0">
              <a:solidFill>
                <a:srgbClr val="CEDC00"/>
              </a:solidFill>
            </a:endParaRPr>
          </a:p>
        </p:txBody>
      </p:sp>
      <p:sp>
        <p:nvSpPr>
          <p:cNvPr id="9" name="TextBox 8"/>
          <p:cNvSpPr txBox="1"/>
          <p:nvPr/>
        </p:nvSpPr>
        <p:spPr>
          <a:xfrm>
            <a:off x="2820406" y="359585"/>
            <a:ext cx="7835814" cy="923330"/>
          </a:xfrm>
          <a:prstGeom prst="rect">
            <a:avLst/>
          </a:prstGeom>
          <a:noFill/>
        </p:spPr>
        <p:txBody>
          <a:bodyPr wrap="square" rtlCol="0">
            <a:spAutoFit/>
          </a:bodyPr>
          <a:lstStyle/>
          <a:p>
            <a:pPr algn="ctr"/>
            <a:r>
              <a:rPr lang="en-GB" sz="5400" dirty="0" smtClean="0">
                <a:solidFill>
                  <a:srgbClr val="002060"/>
                </a:solidFill>
              </a:rPr>
              <a:t>Data Collection</a:t>
            </a:r>
            <a:endParaRPr lang="en-GB" sz="5400" dirty="0">
              <a:solidFill>
                <a:srgbClr val="002060"/>
              </a:solidFill>
            </a:endParaRPr>
          </a:p>
        </p:txBody>
      </p:sp>
      <p:sp>
        <p:nvSpPr>
          <p:cNvPr id="10" name="Content Placeholder 2"/>
          <p:cNvSpPr txBox="1">
            <a:spLocks/>
          </p:cNvSpPr>
          <p:nvPr/>
        </p:nvSpPr>
        <p:spPr>
          <a:xfrm>
            <a:off x="9715657" y="2034012"/>
            <a:ext cx="2106289"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Follow-up</a:t>
            </a:r>
          </a:p>
          <a:p>
            <a:pPr marL="0" indent="0" algn="ctr">
              <a:buFont typeface="Arial" panose="020B0604020202020204" pitchFamily="34" charset="0"/>
              <a:buNone/>
            </a:pPr>
            <a:endParaRPr lang="en-GB" sz="3200" dirty="0">
              <a:solidFill>
                <a:srgbClr val="CEDC00"/>
              </a:solidFill>
            </a:endParaRPr>
          </a:p>
        </p:txBody>
      </p:sp>
      <p:cxnSp>
        <p:nvCxnSpPr>
          <p:cNvPr id="15" name="Straight Arrow Connector 14"/>
          <p:cNvCxnSpPr/>
          <p:nvPr/>
        </p:nvCxnSpPr>
        <p:spPr>
          <a:xfrm flipV="1">
            <a:off x="3506017" y="2714171"/>
            <a:ext cx="11644" cy="1739682"/>
          </a:xfrm>
          <a:prstGeom prst="straightConnector1">
            <a:avLst/>
          </a:prstGeom>
          <a:ln w="254000">
            <a:solidFill>
              <a:srgbClr val="CEDC00"/>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9715657" y="3581365"/>
            <a:ext cx="2106289"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Cost</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cxnSp>
        <p:nvCxnSpPr>
          <p:cNvPr id="20" name="Straight Arrow Connector 19"/>
          <p:cNvCxnSpPr/>
          <p:nvPr/>
        </p:nvCxnSpPr>
        <p:spPr>
          <a:xfrm>
            <a:off x="9141638" y="2730114"/>
            <a:ext cx="11644" cy="1739682"/>
          </a:xfrm>
          <a:prstGeom prst="straightConnector1">
            <a:avLst/>
          </a:prstGeom>
          <a:ln w="254000">
            <a:solidFill>
              <a:srgbClr val="CEDC00"/>
            </a:solidFill>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924735" y="4453853"/>
            <a:ext cx="2018908"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Timeliness</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sp>
        <p:nvSpPr>
          <p:cNvPr id="22" name="Content Placeholder 2"/>
          <p:cNvSpPr txBox="1">
            <a:spLocks/>
          </p:cNvSpPr>
          <p:nvPr/>
        </p:nvSpPr>
        <p:spPr>
          <a:xfrm>
            <a:off x="924735" y="2853716"/>
            <a:ext cx="2018908"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Efficiency</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sp>
        <p:nvSpPr>
          <p:cNvPr id="19" name="Content Placeholder 2"/>
          <p:cNvSpPr txBox="1">
            <a:spLocks/>
          </p:cNvSpPr>
          <p:nvPr/>
        </p:nvSpPr>
        <p:spPr>
          <a:xfrm>
            <a:off x="924735" y="3633419"/>
            <a:ext cx="2018908"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Quality</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sp>
        <p:nvSpPr>
          <p:cNvPr id="23" name="Content Placeholder 2"/>
          <p:cNvSpPr txBox="1">
            <a:spLocks/>
          </p:cNvSpPr>
          <p:nvPr/>
        </p:nvSpPr>
        <p:spPr>
          <a:xfrm>
            <a:off x="9715657" y="4350724"/>
            <a:ext cx="2106289" cy="656100"/>
          </a:xfrm>
          <a:prstGeom prst="roundRect">
            <a:avLst/>
          </a:prstGeom>
          <a:solidFill>
            <a:srgbClr val="002060"/>
          </a:solidFill>
          <a:ln w="28575">
            <a:solidFill>
              <a:srgbClr val="417AB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rgbClr val="CEDC00"/>
                </a:solidFill>
              </a:rPr>
              <a:t>Time</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sp>
        <p:nvSpPr>
          <p:cNvPr id="24" name="Content Placeholder 2"/>
          <p:cNvSpPr txBox="1">
            <a:spLocks/>
          </p:cNvSpPr>
          <p:nvPr/>
        </p:nvSpPr>
        <p:spPr>
          <a:xfrm>
            <a:off x="9715656" y="2810580"/>
            <a:ext cx="2106289" cy="656100"/>
          </a:xfrm>
          <a:prstGeom prst="roundRect">
            <a:avLst/>
          </a:prstGeom>
          <a:solidFill>
            <a:srgbClr val="002060"/>
          </a:solidFill>
          <a:ln w="28575">
            <a:solidFill>
              <a:srgbClr val="417ABD"/>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600" dirty="0" smtClean="0">
                <a:solidFill>
                  <a:srgbClr val="CEDC00"/>
                </a:solidFill>
              </a:rPr>
              <a:t>Completion time</a:t>
            </a:r>
          </a:p>
          <a:p>
            <a:pPr algn="ctr"/>
            <a:endParaRPr lang="en-GB" sz="3200" dirty="0" smtClean="0">
              <a:solidFill>
                <a:srgbClr val="CEDC00"/>
              </a:solidFill>
            </a:endParaRPr>
          </a:p>
          <a:p>
            <a:pPr marL="0" indent="0" algn="ctr">
              <a:buFont typeface="Arial" panose="020B0604020202020204" pitchFamily="34" charset="0"/>
              <a:buNone/>
            </a:pPr>
            <a:endParaRPr lang="en-GB" sz="3200" dirty="0">
              <a:solidFill>
                <a:srgbClr val="CEDC00"/>
              </a:solidFill>
            </a:endParaRPr>
          </a:p>
        </p:txBody>
      </p:sp>
    </p:spTree>
    <p:extLst>
      <p:ext uri="{BB962C8B-B14F-4D97-AF65-F5344CB8AC3E}">
        <p14:creationId xmlns:p14="http://schemas.microsoft.com/office/powerpoint/2010/main" val="5496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22" presetClass="entr" presetSubtype="1"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1000"/>
                                        <p:tgtEl>
                                          <p:spTgt spid="20"/>
                                        </p:tgtEl>
                                      </p:cBhvr>
                                    </p:animEffect>
                                  </p:childTnLst>
                                </p:cTn>
                              </p:par>
                            </p:childTnLst>
                          </p:cTn>
                        </p:par>
                        <p:par>
                          <p:cTn id="55" fill="hold">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3" grpId="0" animBg="1"/>
      <p:bldP spid="10" grpId="0" animBg="1"/>
      <p:bldP spid="18" grpId="0" animBg="1"/>
      <p:bldP spid="21" grpId="0" animBg="1"/>
      <p:bldP spid="22" grpId="0" animBg="1"/>
      <p:bldP spid="19"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217" y="130272"/>
            <a:ext cx="7603040" cy="1200831"/>
          </a:xfrm>
        </p:spPr>
        <p:txBody>
          <a:bodyPr>
            <a:normAutofit/>
          </a:bodyPr>
          <a:lstStyle/>
          <a:p>
            <a:pPr lvl="0" algn="ctr">
              <a:lnSpc>
                <a:spcPct val="100000"/>
              </a:lnSpc>
              <a:spcBef>
                <a:spcPts val="0"/>
              </a:spcBef>
            </a:pPr>
            <a:r>
              <a:rPr lang="en-GB" sz="5400" dirty="0" smtClean="0">
                <a:solidFill>
                  <a:srgbClr val="002060"/>
                </a:solidFill>
                <a:latin typeface="Calibri"/>
                <a:ea typeface="+mn-ea"/>
                <a:cs typeface="+mn-cs"/>
              </a:rPr>
              <a:t>You asked - we did…</a:t>
            </a:r>
            <a:endParaRPr lang="en-GB" sz="5400" dirty="0">
              <a:solidFill>
                <a:srgbClr val="002060"/>
              </a:solidFill>
              <a:latin typeface="Calibri"/>
              <a:ea typeface="+mn-ea"/>
              <a:cs typeface="+mn-cs"/>
            </a:endParaRPr>
          </a:p>
        </p:txBody>
      </p:sp>
      <p:sp>
        <p:nvSpPr>
          <p:cNvPr id="3" name="Content Placeholder 2"/>
          <p:cNvSpPr>
            <a:spLocks noGrp="1"/>
          </p:cNvSpPr>
          <p:nvPr>
            <p:ph idx="1"/>
          </p:nvPr>
        </p:nvSpPr>
        <p:spPr>
          <a:xfrm>
            <a:off x="1301063" y="1596707"/>
            <a:ext cx="5563311" cy="5099167"/>
          </a:xfrm>
        </p:spPr>
        <p:txBody>
          <a:bodyPr>
            <a:normAutofit/>
          </a:bodyPr>
          <a:lstStyle/>
          <a:p>
            <a:r>
              <a:rPr lang="en-GB" dirty="0" smtClean="0"/>
              <a:t>Estimates for the last two years included employees who were furloughed – Furlough section</a:t>
            </a:r>
          </a:p>
          <a:p>
            <a:r>
              <a:rPr lang="en-GB" dirty="0" smtClean="0"/>
              <a:t>Gender pay gap changed to focus on all employees</a:t>
            </a:r>
          </a:p>
          <a:p>
            <a:r>
              <a:rPr lang="en-GB" dirty="0" smtClean="0"/>
              <a:t>Detailed tables – accessible format</a:t>
            </a:r>
          </a:p>
          <a:p>
            <a:r>
              <a:rPr lang="en-GB" dirty="0" smtClean="0"/>
              <a:t>Change of occupation coding - new SOC20 classification</a:t>
            </a:r>
          </a:p>
          <a:p>
            <a:r>
              <a:rPr lang="en-GB" dirty="0"/>
              <a:t>New interactive bubble chart</a:t>
            </a:r>
          </a:p>
          <a:p>
            <a:r>
              <a:rPr lang="en-GB" dirty="0" smtClean="0"/>
              <a:t>Scrollytelling through Employee Earnings</a:t>
            </a:r>
          </a:p>
        </p:txBody>
      </p:sp>
      <p:pic>
        <p:nvPicPr>
          <p:cNvPr id="9" name="Picture 8"/>
          <p:cNvPicPr>
            <a:picLocks noChangeAspect="1"/>
          </p:cNvPicPr>
          <p:nvPr/>
        </p:nvPicPr>
        <p:blipFill>
          <a:blip r:embed="rId3"/>
          <a:stretch>
            <a:fillRect/>
          </a:stretch>
        </p:blipFill>
        <p:spPr>
          <a:xfrm>
            <a:off x="6849153" y="1348291"/>
            <a:ext cx="5302704" cy="2665197"/>
          </a:xfrm>
          <a:prstGeom prst="rect">
            <a:avLst/>
          </a:prstGeom>
        </p:spPr>
      </p:pic>
      <p:pic>
        <p:nvPicPr>
          <p:cNvPr id="11" name="Picture 10"/>
          <p:cNvPicPr>
            <a:picLocks noChangeAspect="1"/>
          </p:cNvPicPr>
          <p:nvPr/>
        </p:nvPicPr>
        <p:blipFill>
          <a:blip r:embed="rId4"/>
          <a:stretch>
            <a:fillRect/>
          </a:stretch>
        </p:blipFill>
        <p:spPr>
          <a:xfrm>
            <a:off x="6944539" y="2411490"/>
            <a:ext cx="5207318" cy="2431951"/>
          </a:xfrm>
          <a:prstGeom prst="rect">
            <a:avLst/>
          </a:prstGeom>
        </p:spPr>
      </p:pic>
      <p:pic>
        <p:nvPicPr>
          <p:cNvPr id="10" name="Picture 9"/>
          <p:cNvPicPr>
            <a:picLocks noChangeAspect="1"/>
          </p:cNvPicPr>
          <p:nvPr/>
        </p:nvPicPr>
        <p:blipFill>
          <a:blip r:embed="rId5"/>
          <a:stretch>
            <a:fillRect/>
          </a:stretch>
        </p:blipFill>
        <p:spPr>
          <a:xfrm>
            <a:off x="6983889" y="3451157"/>
            <a:ext cx="5157647" cy="2883028"/>
          </a:xfrm>
          <a:prstGeom prst="rect">
            <a:avLst/>
          </a:prstGeom>
        </p:spPr>
      </p:pic>
      <p:pic>
        <p:nvPicPr>
          <p:cNvPr id="6" name="Picture 5"/>
          <p:cNvPicPr>
            <a:picLocks noChangeAspect="1"/>
          </p:cNvPicPr>
          <p:nvPr/>
        </p:nvPicPr>
        <p:blipFill>
          <a:blip r:embed="rId6"/>
          <a:stretch>
            <a:fillRect/>
          </a:stretch>
        </p:blipFill>
        <p:spPr>
          <a:xfrm>
            <a:off x="6849153" y="1331103"/>
            <a:ext cx="5212218" cy="5364771"/>
          </a:xfrm>
          <a:prstGeom prst="rect">
            <a:avLst/>
          </a:prstGeom>
        </p:spPr>
      </p:pic>
    </p:spTree>
    <p:extLst>
      <p:ext uri="{BB962C8B-B14F-4D97-AF65-F5344CB8AC3E}">
        <p14:creationId xmlns:p14="http://schemas.microsoft.com/office/powerpoint/2010/main" val="25700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2" presetID="3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fltVal val="0"/>
                                          </p:val>
                                        </p:tav>
                                        <p:tav tm="100000">
                                          <p:val>
                                            <p:strVal val="#ppt_w"/>
                                          </p:val>
                                        </p:tav>
                                      </p:tavLst>
                                    </p:anim>
                                    <p:anim calcmode="lin" valueType="num">
                                      <p:cBhvr>
                                        <p:cTn id="63" dur="1000" fill="hold"/>
                                        <p:tgtEl>
                                          <p:spTgt spid="6"/>
                                        </p:tgtEl>
                                        <p:attrNameLst>
                                          <p:attrName>ppt_h</p:attrName>
                                        </p:attrNameLst>
                                      </p:cBhvr>
                                      <p:tavLst>
                                        <p:tav tm="0">
                                          <p:val>
                                            <p:fltVal val="0"/>
                                          </p:val>
                                        </p:tav>
                                        <p:tav tm="100000">
                                          <p:val>
                                            <p:strVal val="#ppt_h"/>
                                          </p:val>
                                        </p:tav>
                                      </p:tavLst>
                                    </p:anim>
                                    <p:anim calcmode="lin" valueType="num">
                                      <p:cBhvr>
                                        <p:cTn id="64" dur="1000" fill="hold"/>
                                        <p:tgtEl>
                                          <p:spTgt spid="6"/>
                                        </p:tgtEl>
                                        <p:attrNameLst>
                                          <p:attrName>style.rotation</p:attrName>
                                        </p:attrNameLst>
                                      </p:cBhvr>
                                      <p:tavLst>
                                        <p:tav tm="0">
                                          <p:val>
                                            <p:fltVal val="90"/>
                                          </p:val>
                                        </p:tav>
                                        <p:tav tm="100000">
                                          <p:val>
                                            <p:fltVal val="0"/>
                                          </p:val>
                                        </p:tav>
                                      </p:tavLst>
                                    </p:anim>
                                    <p:animEffect transition="in" filter="fade">
                                      <p:cBhvr>
                                        <p:cTn id="65" dur="1000"/>
                                        <p:tgtEl>
                                          <p:spTgt spid="6"/>
                                        </p:tgtEl>
                                      </p:cBhvr>
                                    </p:animEffect>
                                  </p:childTnLst>
                                </p:cTn>
                              </p:par>
                              <p:par>
                                <p:cTn id="66" presetID="42" presetClass="entr" presetSubtype="0" fill="hold" nodeType="with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1000"/>
                                        <p:tgtEl>
                                          <p:spTgt spid="3">
                                            <p:txEl>
                                              <p:pRg st="5" end="5"/>
                                            </p:txEl>
                                          </p:spTgt>
                                        </p:tgtEl>
                                      </p:cBhvr>
                                    </p:animEffect>
                                    <p:anim calcmode="lin" valueType="num">
                                      <p:cBhvr>
                                        <p:cTn id="6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69615" y="111284"/>
            <a:ext cx="7603040" cy="1200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E2B50"/>
                </a:solidFill>
                <a:latin typeface="+mj-lt"/>
                <a:ea typeface="+mj-ea"/>
                <a:cs typeface="+mj-cs"/>
              </a:defRPr>
            </a:lvl1pPr>
          </a:lstStyle>
          <a:p>
            <a:pPr algn="ctr">
              <a:lnSpc>
                <a:spcPct val="100000"/>
              </a:lnSpc>
              <a:spcBef>
                <a:spcPts val="0"/>
              </a:spcBef>
            </a:pPr>
            <a:r>
              <a:rPr lang="en-GB" sz="5400" dirty="0" smtClean="0">
                <a:solidFill>
                  <a:srgbClr val="002060"/>
                </a:solidFill>
                <a:latin typeface="Calibri"/>
                <a:ea typeface="+mn-ea"/>
                <a:cs typeface="+mn-cs"/>
              </a:rPr>
              <a:t>ASHE Outputs</a:t>
            </a:r>
            <a:endParaRPr lang="en-GB" sz="5400" dirty="0">
              <a:solidFill>
                <a:srgbClr val="002060"/>
              </a:solidFill>
              <a:latin typeface="Calibri"/>
              <a:ea typeface="+mn-ea"/>
              <a:cs typeface="+mn-cs"/>
            </a:endParaRPr>
          </a:p>
        </p:txBody>
      </p:sp>
      <p:grpSp>
        <p:nvGrpSpPr>
          <p:cNvPr id="6" name="Group 5"/>
          <p:cNvGrpSpPr/>
          <p:nvPr/>
        </p:nvGrpSpPr>
        <p:grpSpPr>
          <a:xfrm>
            <a:off x="4725000" y="1981514"/>
            <a:ext cx="3034603" cy="3169902"/>
            <a:chOff x="4720033" y="1458079"/>
            <a:chExt cx="3699248" cy="3842797"/>
          </a:xfrm>
        </p:grpSpPr>
        <p:sp>
          <p:nvSpPr>
            <p:cNvPr id="7" name="Oval 6"/>
            <p:cNvSpPr/>
            <p:nvPr/>
          </p:nvSpPr>
          <p:spPr>
            <a:xfrm>
              <a:off x="4742531" y="1458079"/>
              <a:ext cx="3611218" cy="3127513"/>
            </a:xfrm>
            <a:prstGeom prst="ellipse">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TextBox 9"/>
            <p:cNvSpPr txBox="1"/>
            <p:nvPr/>
          </p:nvSpPr>
          <p:spPr>
            <a:xfrm>
              <a:off x="4720033" y="1499699"/>
              <a:ext cx="3699248" cy="3801177"/>
            </a:xfrm>
            <a:prstGeom prst="dodecagon">
              <a:avLst/>
            </a:prstGeom>
            <a:noFill/>
            <a:ln w="28575">
              <a:noFill/>
            </a:ln>
          </p:spPr>
          <p:txBody>
            <a:bodyPr wrap="square" rtlCol="0">
              <a:spAutoFit/>
            </a:bodyPr>
            <a:lstStyle/>
            <a:p>
              <a:pPr algn="ctr"/>
              <a:r>
                <a:rPr lang="en-GB" sz="5400" dirty="0" smtClean="0">
                  <a:solidFill>
                    <a:srgbClr val="002060"/>
                  </a:solidFill>
                </a:rPr>
                <a:t>ASHE 2022</a:t>
              </a:r>
              <a:endParaRPr lang="en-GB" sz="5400" dirty="0">
                <a:solidFill>
                  <a:srgbClr val="002060"/>
                </a:solidFill>
              </a:endParaRPr>
            </a:p>
          </p:txBody>
        </p:sp>
      </p:grpSp>
      <p:grpSp>
        <p:nvGrpSpPr>
          <p:cNvPr id="11" name="Group 10"/>
          <p:cNvGrpSpPr/>
          <p:nvPr/>
        </p:nvGrpSpPr>
        <p:grpSpPr>
          <a:xfrm>
            <a:off x="9141943" y="3264564"/>
            <a:ext cx="2535058" cy="1511523"/>
            <a:chOff x="8576764" y="3480917"/>
            <a:chExt cx="2435220" cy="2120347"/>
          </a:xfrm>
        </p:grpSpPr>
        <p:sp>
          <p:nvSpPr>
            <p:cNvPr id="12" name="Oval 11"/>
            <p:cNvSpPr/>
            <p:nvPr/>
          </p:nvSpPr>
          <p:spPr>
            <a:xfrm>
              <a:off x="8576764" y="3480917"/>
              <a:ext cx="2378767" cy="2120347"/>
            </a:xfrm>
            <a:prstGeom prst="roundRect">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Box 12"/>
            <p:cNvSpPr txBox="1"/>
            <p:nvPr/>
          </p:nvSpPr>
          <p:spPr>
            <a:xfrm>
              <a:off x="8633217" y="3802092"/>
              <a:ext cx="2378767" cy="1719633"/>
            </a:xfrm>
            <a:prstGeom prst="roundRect">
              <a:avLst/>
            </a:prstGeom>
            <a:noFill/>
          </p:spPr>
          <p:txBody>
            <a:bodyPr wrap="square" rtlCol="0">
              <a:spAutoFit/>
            </a:bodyPr>
            <a:lstStyle/>
            <a:p>
              <a:pPr marL="179388" indent="-179388">
                <a:buAutoNum type="arabicPeriod"/>
              </a:pPr>
              <a:r>
                <a:rPr lang="en-GB" sz="1600" dirty="0" smtClean="0">
                  <a:solidFill>
                    <a:srgbClr val="002060"/>
                  </a:solidFill>
                </a:rPr>
                <a:t>Overview of earnings</a:t>
              </a:r>
            </a:p>
            <a:p>
              <a:pPr marL="179388" indent="-179388">
                <a:buAutoNum type="arabicPeriod"/>
              </a:pPr>
              <a:r>
                <a:rPr lang="en-GB" sz="1600" dirty="0" smtClean="0">
                  <a:solidFill>
                    <a:srgbClr val="002060"/>
                  </a:solidFill>
                </a:rPr>
                <a:t>Focus on real earnings</a:t>
              </a:r>
            </a:p>
            <a:p>
              <a:pPr marL="179388" indent="-179388">
                <a:buAutoNum type="arabicPeriod"/>
              </a:pPr>
              <a:r>
                <a:rPr lang="en-GB" sz="1600" dirty="0" smtClean="0">
                  <a:solidFill>
                    <a:srgbClr val="002060"/>
                  </a:solidFill>
                </a:rPr>
                <a:t>Low &amp; high pay analysis</a:t>
              </a:r>
            </a:p>
            <a:p>
              <a:pPr marL="179388" indent="-179388">
                <a:buAutoNum type="arabicPeriod"/>
              </a:pPr>
              <a:r>
                <a:rPr lang="en-GB" sz="1600" dirty="0" smtClean="0">
                  <a:solidFill>
                    <a:srgbClr val="002060"/>
                  </a:solidFill>
                </a:rPr>
                <a:t>Gender pay gap</a:t>
              </a:r>
              <a:endParaRPr lang="en-GB" sz="1600" dirty="0">
                <a:solidFill>
                  <a:srgbClr val="002060"/>
                </a:solidFill>
              </a:endParaRPr>
            </a:p>
          </p:txBody>
        </p:sp>
      </p:grpSp>
      <p:grpSp>
        <p:nvGrpSpPr>
          <p:cNvPr id="14" name="Group 13"/>
          <p:cNvGrpSpPr/>
          <p:nvPr/>
        </p:nvGrpSpPr>
        <p:grpSpPr>
          <a:xfrm>
            <a:off x="6473849" y="5072975"/>
            <a:ext cx="2476291" cy="1511523"/>
            <a:chOff x="2085746" y="3386241"/>
            <a:chExt cx="2378767" cy="2120347"/>
          </a:xfrm>
        </p:grpSpPr>
        <p:sp>
          <p:nvSpPr>
            <p:cNvPr id="15" name="Oval 14"/>
            <p:cNvSpPr/>
            <p:nvPr/>
          </p:nvSpPr>
          <p:spPr>
            <a:xfrm>
              <a:off x="2085746" y="3386241"/>
              <a:ext cx="2378767" cy="2120347"/>
            </a:xfrm>
            <a:prstGeom prst="roundRect">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16" name="TextBox 15"/>
            <p:cNvSpPr txBox="1"/>
            <p:nvPr/>
          </p:nvSpPr>
          <p:spPr>
            <a:xfrm>
              <a:off x="2316745" y="3787569"/>
              <a:ext cx="1911318" cy="1055608"/>
            </a:xfrm>
            <a:prstGeom prst="roundRect">
              <a:avLst/>
            </a:prstGeom>
            <a:noFill/>
          </p:spPr>
          <p:txBody>
            <a:bodyPr wrap="square" rtlCol="0">
              <a:spAutoFit/>
            </a:bodyPr>
            <a:lstStyle/>
            <a:p>
              <a:pPr algn="ctr"/>
              <a:r>
                <a:rPr lang="en-GB" sz="2800" dirty="0" smtClean="0">
                  <a:solidFill>
                    <a:srgbClr val="002060"/>
                  </a:solidFill>
                </a:rPr>
                <a:t>Accessible tables</a:t>
              </a:r>
              <a:endParaRPr lang="en-GB" sz="2800" dirty="0">
                <a:solidFill>
                  <a:srgbClr val="002060"/>
                </a:solidFill>
              </a:endParaRPr>
            </a:p>
          </p:txBody>
        </p:sp>
      </p:grpSp>
      <p:grpSp>
        <p:nvGrpSpPr>
          <p:cNvPr id="18" name="Group 17"/>
          <p:cNvGrpSpPr/>
          <p:nvPr/>
        </p:nvGrpSpPr>
        <p:grpSpPr>
          <a:xfrm>
            <a:off x="2109815" y="1280068"/>
            <a:ext cx="2340125" cy="1490411"/>
            <a:chOff x="2069168" y="3386241"/>
            <a:chExt cx="2395345" cy="2120347"/>
          </a:xfrm>
        </p:grpSpPr>
        <p:sp>
          <p:nvSpPr>
            <p:cNvPr id="19" name="Oval 18"/>
            <p:cNvSpPr/>
            <p:nvPr/>
          </p:nvSpPr>
          <p:spPr>
            <a:xfrm>
              <a:off x="2085746" y="3386241"/>
              <a:ext cx="2378767" cy="2120347"/>
            </a:xfrm>
            <a:prstGeom prst="roundRect">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20" name="TextBox 19"/>
            <p:cNvSpPr txBox="1"/>
            <p:nvPr/>
          </p:nvSpPr>
          <p:spPr>
            <a:xfrm>
              <a:off x="2069168" y="3449216"/>
              <a:ext cx="2378767" cy="1566386"/>
            </a:xfrm>
            <a:prstGeom prst="roundRect">
              <a:avLst/>
            </a:prstGeom>
            <a:noFill/>
          </p:spPr>
          <p:txBody>
            <a:bodyPr wrap="square" rtlCol="0">
              <a:spAutoFit/>
            </a:bodyPr>
            <a:lstStyle/>
            <a:p>
              <a:pPr algn="ctr"/>
              <a:r>
                <a:rPr lang="en-GB" sz="2800" dirty="0" smtClean="0">
                  <a:solidFill>
                    <a:srgbClr val="002060"/>
                  </a:solidFill>
                </a:rPr>
                <a:t>3</a:t>
              </a:r>
              <a:r>
                <a:rPr lang="en-GB" sz="2800" baseline="30000" dirty="0" smtClean="0">
                  <a:solidFill>
                    <a:srgbClr val="002060"/>
                  </a:solidFill>
                </a:rPr>
                <a:t>rd</a:t>
              </a:r>
              <a:r>
                <a:rPr lang="en-GB" sz="2800" dirty="0" smtClean="0">
                  <a:solidFill>
                    <a:srgbClr val="002060"/>
                  </a:solidFill>
                </a:rPr>
                <a:t> November</a:t>
              </a:r>
            </a:p>
            <a:p>
              <a:pPr algn="ctr"/>
              <a:endParaRPr lang="en-GB" sz="500" dirty="0" smtClean="0">
                <a:solidFill>
                  <a:srgbClr val="002060"/>
                </a:solidFill>
              </a:endParaRPr>
            </a:p>
            <a:p>
              <a:pPr algn="ctr"/>
              <a:r>
                <a:rPr lang="en-GB" sz="2800" dirty="0" smtClean="0">
                  <a:solidFill>
                    <a:srgbClr val="002060"/>
                  </a:solidFill>
                </a:rPr>
                <a:t>9:30am</a:t>
              </a:r>
            </a:p>
            <a:p>
              <a:pPr algn="ctr"/>
              <a:endParaRPr lang="en-GB" sz="500" dirty="0" smtClean="0">
                <a:solidFill>
                  <a:srgbClr val="002060"/>
                </a:solidFill>
              </a:endParaRPr>
            </a:p>
            <a:p>
              <a:pPr algn="ctr"/>
              <a:r>
                <a:rPr lang="en-GB" sz="2000" dirty="0" smtClean="0">
                  <a:solidFill>
                    <a:srgbClr val="417ABD"/>
                  </a:solidFill>
                </a:rPr>
                <a:t>(provisional)</a:t>
              </a:r>
              <a:endParaRPr lang="en-GB" sz="2000" dirty="0">
                <a:solidFill>
                  <a:srgbClr val="417ABD"/>
                </a:solidFill>
              </a:endParaRPr>
            </a:p>
          </p:txBody>
        </p:sp>
      </p:grpSp>
      <p:grpSp>
        <p:nvGrpSpPr>
          <p:cNvPr id="24" name="Group 23"/>
          <p:cNvGrpSpPr/>
          <p:nvPr/>
        </p:nvGrpSpPr>
        <p:grpSpPr>
          <a:xfrm>
            <a:off x="8030647" y="1306074"/>
            <a:ext cx="2340125" cy="1494833"/>
            <a:chOff x="8576764" y="3480917"/>
            <a:chExt cx="2378767" cy="2120347"/>
          </a:xfrm>
        </p:grpSpPr>
        <p:sp>
          <p:nvSpPr>
            <p:cNvPr id="25" name="Oval 24"/>
            <p:cNvSpPr/>
            <p:nvPr/>
          </p:nvSpPr>
          <p:spPr>
            <a:xfrm>
              <a:off x="8576764" y="3480917"/>
              <a:ext cx="2378767" cy="2120347"/>
            </a:xfrm>
            <a:prstGeom prst="roundRect">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910760" y="3887636"/>
              <a:ext cx="1710775" cy="1055608"/>
            </a:xfrm>
            <a:prstGeom prst="roundRect">
              <a:avLst/>
            </a:prstGeom>
            <a:noFill/>
          </p:spPr>
          <p:txBody>
            <a:bodyPr wrap="square" rtlCol="0">
              <a:spAutoFit/>
            </a:bodyPr>
            <a:lstStyle/>
            <a:p>
              <a:pPr algn="ctr"/>
              <a:r>
                <a:rPr lang="en-GB" sz="2800" dirty="0" smtClean="0">
                  <a:solidFill>
                    <a:srgbClr val="002060"/>
                  </a:solidFill>
                </a:rPr>
                <a:t>HTML format</a:t>
              </a:r>
              <a:endParaRPr lang="en-GB" sz="2800" dirty="0">
                <a:solidFill>
                  <a:srgbClr val="002060"/>
                </a:solidFill>
              </a:endParaRPr>
            </a:p>
          </p:txBody>
        </p:sp>
      </p:grpSp>
      <p:grpSp>
        <p:nvGrpSpPr>
          <p:cNvPr id="28" name="Group 27"/>
          <p:cNvGrpSpPr/>
          <p:nvPr/>
        </p:nvGrpSpPr>
        <p:grpSpPr>
          <a:xfrm>
            <a:off x="3439246" y="5023378"/>
            <a:ext cx="2476291" cy="1511523"/>
            <a:chOff x="2085746" y="3386241"/>
            <a:chExt cx="2406227" cy="2120347"/>
          </a:xfrm>
        </p:grpSpPr>
        <p:sp>
          <p:nvSpPr>
            <p:cNvPr id="29" name="Oval 14"/>
            <p:cNvSpPr/>
            <p:nvPr/>
          </p:nvSpPr>
          <p:spPr>
            <a:xfrm>
              <a:off x="2085746" y="3386241"/>
              <a:ext cx="2378767" cy="2120347"/>
            </a:xfrm>
            <a:prstGeom prst="roundRect">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30" name="TextBox 29"/>
            <p:cNvSpPr txBox="1"/>
            <p:nvPr/>
          </p:nvSpPr>
          <p:spPr>
            <a:xfrm>
              <a:off x="2113206" y="3766514"/>
              <a:ext cx="2378767" cy="1055608"/>
            </a:xfrm>
            <a:prstGeom prst="roundRect">
              <a:avLst/>
            </a:prstGeom>
            <a:noFill/>
          </p:spPr>
          <p:txBody>
            <a:bodyPr wrap="square" rtlCol="0">
              <a:spAutoFit/>
            </a:bodyPr>
            <a:lstStyle/>
            <a:p>
              <a:pPr algn="ctr"/>
              <a:r>
                <a:rPr lang="en-GB" sz="2800" dirty="0" smtClean="0">
                  <a:solidFill>
                    <a:srgbClr val="002060"/>
                  </a:solidFill>
                </a:rPr>
                <a:t>SOC20 classification</a:t>
              </a:r>
              <a:endParaRPr lang="en-GB" sz="2800" dirty="0">
                <a:solidFill>
                  <a:srgbClr val="002060"/>
                </a:solidFill>
              </a:endParaRPr>
            </a:p>
          </p:txBody>
        </p:sp>
      </p:grpSp>
      <p:grpSp>
        <p:nvGrpSpPr>
          <p:cNvPr id="45" name="Group 44"/>
          <p:cNvGrpSpPr/>
          <p:nvPr/>
        </p:nvGrpSpPr>
        <p:grpSpPr>
          <a:xfrm>
            <a:off x="854644" y="3331807"/>
            <a:ext cx="2539321" cy="1549292"/>
            <a:chOff x="2085746" y="3386241"/>
            <a:chExt cx="2406227" cy="2120347"/>
          </a:xfrm>
        </p:grpSpPr>
        <p:sp>
          <p:nvSpPr>
            <p:cNvPr id="46" name="Oval 14"/>
            <p:cNvSpPr/>
            <p:nvPr/>
          </p:nvSpPr>
          <p:spPr>
            <a:xfrm>
              <a:off x="2085746" y="3386241"/>
              <a:ext cx="2378767" cy="2120347"/>
            </a:xfrm>
            <a:prstGeom prst="roundRect">
              <a:avLst/>
            </a:prstGeom>
            <a:solidFill>
              <a:srgbClr val="CEDC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sp>
          <p:nvSpPr>
            <p:cNvPr id="47" name="TextBox 46"/>
            <p:cNvSpPr txBox="1"/>
            <p:nvPr/>
          </p:nvSpPr>
          <p:spPr>
            <a:xfrm>
              <a:off x="2113206" y="3766514"/>
              <a:ext cx="2378767" cy="1055608"/>
            </a:xfrm>
            <a:prstGeom prst="roundRect">
              <a:avLst/>
            </a:prstGeom>
            <a:noFill/>
          </p:spPr>
          <p:txBody>
            <a:bodyPr wrap="square" rtlCol="0">
              <a:spAutoFit/>
            </a:bodyPr>
            <a:lstStyle/>
            <a:p>
              <a:pPr algn="ctr"/>
              <a:r>
                <a:rPr lang="en-GB" sz="2800" dirty="0" smtClean="0">
                  <a:solidFill>
                    <a:srgbClr val="002060"/>
                  </a:solidFill>
                </a:rPr>
                <a:t>Scrollytelling article</a:t>
              </a:r>
              <a:endParaRPr lang="en-GB" sz="2800" dirty="0">
                <a:solidFill>
                  <a:srgbClr val="002060"/>
                </a:solidFill>
              </a:endParaRPr>
            </a:p>
          </p:txBody>
        </p:sp>
      </p:grpSp>
    </p:spTree>
    <p:extLst>
      <p:ext uri="{BB962C8B-B14F-4D97-AF65-F5344CB8AC3E}">
        <p14:creationId xmlns:p14="http://schemas.microsoft.com/office/powerpoint/2010/main" val="37597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743809-171C-4E82-8A8A-B9277040AFDB}"/>
              </a:ext>
            </a:extLst>
          </p:cNvPr>
          <p:cNvSpPr txBox="1"/>
          <p:nvPr/>
        </p:nvSpPr>
        <p:spPr>
          <a:xfrm>
            <a:off x="1396047" y="1987030"/>
            <a:ext cx="4859049" cy="3609499"/>
          </a:xfrm>
          <a:prstGeom prst="roundRect">
            <a:avLst/>
          </a:prstGeom>
          <a:solidFill>
            <a:srgbClr val="CEDC00"/>
          </a:solidFill>
        </p:spPr>
        <p:txBody>
          <a:bodyPr wrap="square" rtlCol="0">
            <a:spAutoFit/>
          </a:bodyPr>
          <a:lstStyle/>
          <a:p>
            <a:r>
              <a:rPr lang="en-GB" sz="2800" b="1" dirty="0">
                <a:solidFill>
                  <a:srgbClr val="417ABD"/>
                </a:solidFill>
              </a:rPr>
              <a:t>Description</a:t>
            </a:r>
            <a:endParaRPr lang="en-GB" sz="3200" b="1" dirty="0">
              <a:solidFill>
                <a:srgbClr val="417ABD"/>
              </a:solidFill>
            </a:endParaRPr>
          </a:p>
          <a:p>
            <a:endParaRPr lang="en-GB" dirty="0">
              <a:solidFill>
                <a:srgbClr val="002060"/>
              </a:solidFill>
            </a:endParaRPr>
          </a:p>
          <a:p>
            <a:r>
              <a:rPr lang="en-GB" sz="2200" dirty="0">
                <a:solidFill>
                  <a:srgbClr val="002060"/>
                </a:solidFill>
              </a:rPr>
              <a:t>The EES 2011 links together variables from the Annual Survey of Hours and Earnings (ASHE) 2011 with aggregated variables from the Census of Population and Housing 2011, and Capital Value data from the Land and Property Service</a:t>
            </a:r>
            <a:r>
              <a:rPr lang="en-GB" sz="2400" dirty="0" smtClean="0">
                <a:solidFill>
                  <a:srgbClr val="002060"/>
                </a:solidFill>
              </a:rPr>
              <a:t>.</a:t>
            </a:r>
            <a:endParaRPr lang="en-GB" sz="2400" dirty="0">
              <a:solidFill>
                <a:srgbClr val="002060"/>
              </a:solidFill>
            </a:endParaRPr>
          </a:p>
        </p:txBody>
      </p:sp>
      <p:sp>
        <p:nvSpPr>
          <p:cNvPr id="9" name="TextBox 8">
            <a:extLst>
              <a:ext uri="{FF2B5EF4-FFF2-40B4-BE49-F238E27FC236}">
                <a16:creationId xmlns:a16="http://schemas.microsoft.com/office/drawing/2014/main" id="{40F326AB-8143-4BF7-A36F-B8C15409C223}"/>
              </a:ext>
            </a:extLst>
          </p:cNvPr>
          <p:cNvSpPr txBox="1"/>
          <p:nvPr/>
        </p:nvSpPr>
        <p:spPr>
          <a:xfrm>
            <a:off x="2750340" y="203333"/>
            <a:ext cx="8265102" cy="1754326"/>
          </a:xfrm>
          <a:prstGeom prst="rect">
            <a:avLst/>
          </a:prstGeom>
          <a:noFill/>
        </p:spPr>
        <p:txBody>
          <a:bodyPr wrap="square" rtlCol="0">
            <a:spAutoFit/>
          </a:bodyPr>
          <a:lstStyle/>
          <a:p>
            <a:pPr algn="ctr"/>
            <a:r>
              <a:rPr lang="en-GB" sz="5400" dirty="0">
                <a:solidFill>
                  <a:srgbClr val="002060"/>
                </a:solidFill>
                <a:ea typeface="Cambria" panose="02040503050406030204" pitchFamily="18" charset="0"/>
                <a:cs typeface="Segoe UI Semibold" panose="020B0702040204020203" pitchFamily="34" charset="0"/>
              </a:rPr>
              <a:t>Earnings and Employees Study (EES) 2011</a:t>
            </a:r>
          </a:p>
        </p:txBody>
      </p:sp>
      <p:pic>
        <p:nvPicPr>
          <p:cNvPr id="10" name="Picture 9">
            <a:extLst>
              <a:ext uri="{FF2B5EF4-FFF2-40B4-BE49-F238E27FC236}">
                <a16:creationId xmlns:a16="http://schemas.microsoft.com/office/drawing/2014/main" id="{68B75D59-D19C-4DFB-991B-2721D7DB2D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9" r="9389"/>
          <a:stretch/>
        </p:blipFill>
        <p:spPr>
          <a:xfrm>
            <a:off x="5160773" y="5687662"/>
            <a:ext cx="2751511" cy="1003978"/>
          </a:xfrm>
          <a:prstGeom prst="rect">
            <a:avLst/>
          </a:prstGeom>
        </p:spPr>
      </p:pic>
      <p:pic>
        <p:nvPicPr>
          <p:cNvPr id="11" name="Picture 3" descr="NISRA Logo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288" y="5811053"/>
            <a:ext cx="296454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F402E81-5DD1-43DA-AEF3-3EBEEC081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831" y="5811053"/>
            <a:ext cx="2650623" cy="759598"/>
          </a:xfrm>
          <a:prstGeom prst="rect">
            <a:avLst/>
          </a:prstGeom>
        </p:spPr>
      </p:pic>
      <p:sp>
        <p:nvSpPr>
          <p:cNvPr id="15" name="TextBox 14">
            <a:extLst>
              <a:ext uri="{FF2B5EF4-FFF2-40B4-BE49-F238E27FC236}">
                <a16:creationId xmlns:a16="http://schemas.microsoft.com/office/drawing/2014/main" id="{A327E68B-88E3-42D4-802E-A94395DB0428}"/>
              </a:ext>
            </a:extLst>
          </p:cNvPr>
          <p:cNvSpPr txBox="1"/>
          <p:nvPr/>
        </p:nvSpPr>
        <p:spPr>
          <a:xfrm>
            <a:off x="6882892" y="1987030"/>
            <a:ext cx="4657944" cy="3575447"/>
          </a:xfrm>
          <a:prstGeom prst="roundRect">
            <a:avLst/>
          </a:prstGeom>
          <a:solidFill>
            <a:srgbClr val="417ABD"/>
          </a:solidFill>
        </p:spPr>
        <p:txBody>
          <a:bodyPr wrap="square" rtlCol="0">
            <a:spAutoFit/>
          </a:bodyPr>
          <a:lstStyle/>
          <a:p>
            <a:r>
              <a:rPr lang="en-GB" sz="2800" b="1" dirty="0">
                <a:solidFill>
                  <a:srgbClr val="CEDC00"/>
                </a:solidFill>
              </a:rPr>
              <a:t>Accredited </a:t>
            </a:r>
            <a:r>
              <a:rPr lang="en-GB" sz="2800" b="1" dirty="0" smtClean="0">
                <a:solidFill>
                  <a:srgbClr val="CEDC00"/>
                </a:solidFill>
              </a:rPr>
              <a:t>researchers</a:t>
            </a:r>
          </a:p>
          <a:p>
            <a:endParaRPr lang="en-GB" b="1" dirty="0">
              <a:solidFill>
                <a:schemeClr val="bg1"/>
              </a:solidFill>
            </a:endParaRPr>
          </a:p>
          <a:p>
            <a:r>
              <a:rPr lang="en-GB" sz="2200" dirty="0">
                <a:solidFill>
                  <a:schemeClr val="bg1"/>
                </a:solidFill>
              </a:rPr>
              <a:t>Access to the EES dataset is limited to researchers and research teams with </a:t>
            </a:r>
            <a:r>
              <a:rPr lang="en-GB" sz="2200" b="1" u="sng" dirty="0">
                <a:solidFill>
                  <a:srgbClr val="002060"/>
                </a:solidFill>
              </a:rPr>
              <a:t>accredited researcher status</a:t>
            </a:r>
            <a:r>
              <a:rPr lang="en-GB" sz="2200" b="1" dirty="0">
                <a:solidFill>
                  <a:srgbClr val="002060"/>
                </a:solidFill>
              </a:rPr>
              <a:t> </a:t>
            </a:r>
            <a:r>
              <a:rPr lang="en-GB" sz="2200" dirty="0" smtClean="0">
                <a:solidFill>
                  <a:schemeClr val="bg1"/>
                </a:solidFill>
              </a:rPr>
              <a:t>, who </a:t>
            </a:r>
            <a:r>
              <a:rPr lang="en-US" sz="2200" dirty="0" smtClean="0">
                <a:solidFill>
                  <a:schemeClr val="bg1"/>
                </a:solidFill>
              </a:rPr>
              <a:t>will </a:t>
            </a:r>
            <a:r>
              <a:rPr lang="en-US" sz="2200" dirty="0">
                <a:solidFill>
                  <a:schemeClr val="bg1"/>
                </a:solidFill>
              </a:rPr>
              <a:t>be required to complete an application for approval by the UK Statistics Authority Research Accreditation Panel (RAP). </a:t>
            </a:r>
          </a:p>
        </p:txBody>
      </p:sp>
    </p:spTree>
    <p:extLst>
      <p:ext uri="{BB962C8B-B14F-4D97-AF65-F5344CB8AC3E}">
        <p14:creationId xmlns:p14="http://schemas.microsoft.com/office/powerpoint/2010/main" val="2455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743809-171C-4E82-8A8A-B9277040AFDB}"/>
              </a:ext>
            </a:extLst>
          </p:cNvPr>
          <p:cNvSpPr txBox="1"/>
          <p:nvPr/>
        </p:nvSpPr>
        <p:spPr>
          <a:xfrm>
            <a:off x="6882891" y="2023822"/>
            <a:ext cx="4475672" cy="4290536"/>
          </a:xfrm>
          <a:prstGeom prst="roundRect">
            <a:avLst/>
          </a:prstGeom>
          <a:solidFill>
            <a:srgbClr val="CEDC00"/>
          </a:solidFill>
        </p:spPr>
        <p:txBody>
          <a:bodyPr wrap="square" rtlCol="0">
            <a:spAutoFit/>
          </a:bodyPr>
          <a:lstStyle/>
          <a:p>
            <a:r>
              <a:rPr lang="en-US" sz="2500" b="1" dirty="0">
                <a:solidFill>
                  <a:srgbClr val="417ABD"/>
                </a:solidFill>
              </a:rPr>
              <a:t>Catholic-Protestant </a:t>
            </a:r>
            <a:r>
              <a:rPr lang="en-US" sz="2500" b="1" dirty="0" smtClean="0">
                <a:solidFill>
                  <a:srgbClr val="417ABD"/>
                </a:solidFill>
              </a:rPr>
              <a:t>earnings differentials </a:t>
            </a:r>
            <a:r>
              <a:rPr lang="en-US" sz="2500" b="1" dirty="0">
                <a:solidFill>
                  <a:srgbClr val="417ABD"/>
                </a:solidFill>
              </a:rPr>
              <a:t>in </a:t>
            </a:r>
            <a:r>
              <a:rPr lang="en-US" sz="2500" b="1" dirty="0" smtClean="0">
                <a:solidFill>
                  <a:srgbClr val="417ABD"/>
                </a:solidFill>
              </a:rPr>
              <a:t>NI</a:t>
            </a:r>
          </a:p>
          <a:p>
            <a:endParaRPr lang="en-GB" sz="1200" dirty="0" smtClean="0">
              <a:solidFill>
                <a:srgbClr val="002060"/>
              </a:solidFill>
            </a:endParaRPr>
          </a:p>
          <a:p>
            <a:r>
              <a:rPr lang="en-GB" dirty="0" smtClean="0">
                <a:solidFill>
                  <a:srgbClr val="002060"/>
                </a:solidFill>
              </a:rPr>
              <a:t>The </a:t>
            </a:r>
            <a:r>
              <a:rPr lang="en-GB" dirty="0">
                <a:solidFill>
                  <a:srgbClr val="002060"/>
                </a:solidFill>
              </a:rPr>
              <a:t>EES data </a:t>
            </a:r>
            <a:r>
              <a:rPr lang="en-GB" dirty="0" smtClean="0">
                <a:solidFill>
                  <a:srgbClr val="002060"/>
                </a:solidFill>
              </a:rPr>
              <a:t>will be used to:</a:t>
            </a:r>
          </a:p>
          <a:p>
            <a:pPr marL="285750" indent="-285750">
              <a:buFont typeface="Arial" panose="020B0604020202020204" pitchFamily="34" charset="0"/>
              <a:buChar char="•"/>
            </a:pPr>
            <a:r>
              <a:rPr lang="en-GB" dirty="0" smtClean="0">
                <a:solidFill>
                  <a:srgbClr val="002060"/>
                </a:solidFill>
              </a:rPr>
              <a:t>estimate </a:t>
            </a:r>
            <a:r>
              <a:rPr lang="en-GB" dirty="0">
                <a:solidFill>
                  <a:srgbClr val="002060"/>
                </a:solidFill>
              </a:rPr>
              <a:t>Catholic-Protestant wage differentials in </a:t>
            </a:r>
            <a:r>
              <a:rPr lang="en-GB" dirty="0" smtClean="0">
                <a:solidFill>
                  <a:srgbClr val="002060"/>
                </a:solidFill>
              </a:rPr>
              <a:t>NI </a:t>
            </a:r>
            <a:r>
              <a:rPr lang="en-GB" dirty="0">
                <a:solidFill>
                  <a:srgbClr val="002060"/>
                </a:solidFill>
              </a:rPr>
              <a:t>(including separately by sex</a:t>
            </a:r>
            <a:r>
              <a:rPr lang="en-GB" dirty="0" smtClean="0">
                <a:solidFill>
                  <a:srgbClr val="002060"/>
                </a:solidFill>
              </a:rPr>
              <a:t>),</a:t>
            </a:r>
          </a:p>
          <a:p>
            <a:pPr marL="285750" indent="-285750">
              <a:buFont typeface="Arial" panose="020B0604020202020204" pitchFamily="34" charset="0"/>
              <a:buChar char="•"/>
            </a:pPr>
            <a:r>
              <a:rPr lang="en-GB" dirty="0" smtClean="0">
                <a:solidFill>
                  <a:srgbClr val="002060"/>
                </a:solidFill>
              </a:rPr>
              <a:t>examine </a:t>
            </a:r>
            <a:r>
              <a:rPr lang="en-GB" dirty="0">
                <a:solidFill>
                  <a:srgbClr val="002060"/>
                </a:solidFill>
              </a:rPr>
              <a:t>how much of any such differentials can be explained (or perhaps even obscured) by differences in </a:t>
            </a:r>
            <a:r>
              <a:rPr lang="en-GB" dirty="0" smtClean="0">
                <a:solidFill>
                  <a:srgbClr val="002060"/>
                </a:solidFill>
              </a:rPr>
              <a:t>characteristics </a:t>
            </a:r>
            <a:r>
              <a:rPr lang="en-GB" dirty="0">
                <a:solidFill>
                  <a:srgbClr val="002060"/>
                </a:solidFill>
              </a:rPr>
              <a:t>between Catholics and Protestants such as age, education, and </a:t>
            </a:r>
            <a:r>
              <a:rPr lang="en-GB" dirty="0" smtClean="0">
                <a:solidFill>
                  <a:srgbClr val="002060"/>
                </a:solidFill>
              </a:rPr>
              <a:t>geography</a:t>
            </a:r>
          </a:p>
        </p:txBody>
      </p:sp>
      <p:sp>
        <p:nvSpPr>
          <p:cNvPr id="9" name="TextBox 8">
            <a:extLst>
              <a:ext uri="{FF2B5EF4-FFF2-40B4-BE49-F238E27FC236}">
                <a16:creationId xmlns:a16="http://schemas.microsoft.com/office/drawing/2014/main" id="{40F326AB-8143-4BF7-A36F-B8C15409C223}"/>
              </a:ext>
            </a:extLst>
          </p:cNvPr>
          <p:cNvSpPr txBox="1"/>
          <p:nvPr/>
        </p:nvSpPr>
        <p:spPr>
          <a:xfrm>
            <a:off x="2750340" y="203333"/>
            <a:ext cx="8265102" cy="1754326"/>
          </a:xfrm>
          <a:prstGeom prst="rect">
            <a:avLst/>
          </a:prstGeom>
          <a:noFill/>
        </p:spPr>
        <p:txBody>
          <a:bodyPr wrap="square" rtlCol="0">
            <a:spAutoFit/>
          </a:bodyPr>
          <a:lstStyle/>
          <a:p>
            <a:pPr algn="ctr"/>
            <a:r>
              <a:rPr lang="en-GB" sz="5400" dirty="0" smtClean="0">
                <a:solidFill>
                  <a:srgbClr val="002060"/>
                </a:solidFill>
                <a:ea typeface="Cambria" panose="02040503050406030204" pitchFamily="18" charset="0"/>
                <a:cs typeface="Segoe UI Semibold" panose="020B0702040204020203" pitchFamily="34" charset="0"/>
              </a:rPr>
              <a:t>Earnings and Employees Study (EES) 2011 Projects</a:t>
            </a:r>
            <a:endParaRPr lang="en-GB" sz="5400" dirty="0">
              <a:solidFill>
                <a:srgbClr val="002060"/>
              </a:solidFill>
              <a:ea typeface="Cambria" panose="02040503050406030204" pitchFamily="18" charset="0"/>
              <a:cs typeface="Segoe UI Semibold" panose="020B0702040204020203" pitchFamily="34" charset="0"/>
            </a:endParaRPr>
          </a:p>
        </p:txBody>
      </p:sp>
      <p:sp>
        <p:nvSpPr>
          <p:cNvPr id="15" name="TextBox 14">
            <a:extLst>
              <a:ext uri="{FF2B5EF4-FFF2-40B4-BE49-F238E27FC236}">
                <a16:creationId xmlns:a16="http://schemas.microsoft.com/office/drawing/2014/main" id="{A327E68B-88E3-42D4-802E-A94395DB0428}"/>
              </a:ext>
            </a:extLst>
          </p:cNvPr>
          <p:cNvSpPr txBox="1"/>
          <p:nvPr/>
        </p:nvSpPr>
        <p:spPr>
          <a:xfrm>
            <a:off x="1100133" y="2023822"/>
            <a:ext cx="5414962" cy="4222433"/>
          </a:xfrm>
          <a:prstGeom prst="roundRect">
            <a:avLst/>
          </a:prstGeom>
          <a:solidFill>
            <a:srgbClr val="417ABD"/>
          </a:solidFill>
        </p:spPr>
        <p:txBody>
          <a:bodyPr wrap="square" rtlCol="0">
            <a:spAutoFit/>
          </a:bodyPr>
          <a:lstStyle/>
          <a:p>
            <a:r>
              <a:rPr lang="en-US" sz="2500" b="1" dirty="0">
                <a:solidFill>
                  <a:srgbClr val="CEDC00"/>
                </a:solidFill>
              </a:rPr>
              <a:t>Association between unpaid caring and employment and earnings in </a:t>
            </a:r>
            <a:r>
              <a:rPr lang="en-US" sz="2500" b="1" dirty="0" smtClean="0">
                <a:solidFill>
                  <a:srgbClr val="CEDC00"/>
                </a:solidFill>
              </a:rPr>
              <a:t>NI</a:t>
            </a:r>
          </a:p>
          <a:p>
            <a:endParaRPr lang="en-GB" sz="1200" b="1" dirty="0">
              <a:solidFill>
                <a:srgbClr val="002060"/>
              </a:solidFill>
            </a:endParaRPr>
          </a:p>
          <a:p>
            <a:r>
              <a:rPr lang="en-US" dirty="0" smtClean="0">
                <a:solidFill>
                  <a:schemeClr val="bg1"/>
                </a:solidFill>
              </a:rPr>
              <a:t>The combine dataset allows for associations between the unpaid </a:t>
            </a:r>
            <a:r>
              <a:rPr lang="en-US" dirty="0" err="1" smtClean="0">
                <a:solidFill>
                  <a:schemeClr val="bg1"/>
                </a:solidFill>
              </a:rPr>
              <a:t>carers</a:t>
            </a:r>
            <a:r>
              <a:rPr lang="en-US" dirty="0" smtClean="0">
                <a:solidFill>
                  <a:schemeClr val="bg1"/>
                </a:solidFill>
              </a:rPr>
              <a:t> identified from the Census and their employment </a:t>
            </a:r>
            <a:r>
              <a:rPr lang="en-US" dirty="0">
                <a:solidFill>
                  <a:schemeClr val="bg1"/>
                </a:solidFill>
              </a:rPr>
              <a:t>and earnings </a:t>
            </a:r>
            <a:r>
              <a:rPr lang="en-US" dirty="0" smtClean="0">
                <a:solidFill>
                  <a:schemeClr val="bg1"/>
                </a:solidFill>
              </a:rPr>
              <a:t>from ASHE. Results will: </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provide policy relevant information to </a:t>
            </a:r>
            <a:r>
              <a:rPr lang="en-US" dirty="0" err="1">
                <a:solidFill>
                  <a:schemeClr val="bg1"/>
                </a:solidFill>
              </a:rPr>
              <a:t>Carers</a:t>
            </a:r>
            <a:r>
              <a:rPr lang="en-US" dirty="0">
                <a:solidFill>
                  <a:schemeClr val="bg1"/>
                </a:solidFill>
              </a:rPr>
              <a:t> NI, </a:t>
            </a:r>
          </a:p>
          <a:p>
            <a:pPr marL="285750" indent="-285750">
              <a:buFont typeface="Arial" panose="020B0604020202020204" pitchFamily="34" charset="0"/>
              <a:buChar char="•"/>
            </a:pPr>
            <a:r>
              <a:rPr lang="en-US" dirty="0">
                <a:solidFill>
                  <a:schemeClr val="bg1"/>
                </a:solidFill>
              </a:rPr>
              <a:t>help inform the policy debate on employment/income related issues associated with unpaid caring, </a:t>
            </a:r>
          </a:p>
          <a:p>
            <a:pPr marL="285750" indent="-285750">
              <a:buFont typeface="Arial" panose="020B0604020202020204" pitchFamily="34" charset="0"/>
              <a:buChar char="•"/>
            </a:pPr>
            <a:r>
              <a:rPr lang="en-US" dirty="0">
                <a:solidFill>
                  <a:schemeClr val="bg1"/>
                </a:solidFill>
              </a:rPr>
              <a:t>providing greater evidence to drive policy and legislative change.</a:t>
            </a:r>
          </a:p>
        </p:txBody>
      </p:sp>
    </p:spTree>
    <p:extLst>
      <p:ext uri="{BB962C8B-B14F-4D97-AF65-F5344CB8AC3E}">
        <p14:creationId xmlns:p14="http://schemas.microsoft.com/office/powerpoint/2010/main" val="15997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1128712"/>
            <a:ext cx="10185399" cy="5729287"/>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a:t>
            </a:r>
            <a:r>
              <a:rPr lang="en-GB" sz="4000" dirty="0">
                <a:latin typeface="+mn-lt"/>
              </a:rPr>
              <a:t>5</a:t>
            </a:r>
            <a:r>
              <a:rPr lang="en-GB" sz="4000" dirty="0" smtClean="0">
                <a:latin typeface="+mn-lt"/>
              </a:rPr>
              <a:t> </a:t>
            </a:r>
            <a:endParaRPr lang="en-GB" sz="4000" dirty="0">
              <a:latin typeface="+mn-lt"/>
            </a:endParaRPr>
          </a:p>
        </p:txBody>
      </p:sp>
    </p:spTree>
    <p:extLst>
      <p:ext uri="{BB962C8B-B14F-4D97-AF65-F5344CB8AC3E}">
        <p14:creationId xmlns:p14="http://schemas.microsoft.com/office/powerpoint/2010/main" val="3028029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0" y="1185862"/>
            <a:ext cx="10083799" cy="5672137"/>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6 </a:t>
            </a:r>
            <a:endParaRPr lang="en-GB" sz="4000" dirty="0">
              <a:latin typeface="+mn-lt"/>
            </a:endParaRPr>
          </a:p>
        </p:txBody>
      </p:sp>
    </p:spTree>
    <p:extLst>
      <p:ext uri="{BB962C8B-B14F-4D97-AF65-F5344CB8AC3E}">
        <p14:creationId xmlns:p14="http://schemas.microsoft.com/office/powerpoint/2010/main" val="1668102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38" y="1197470"/>
            <a:ext cx="10063162" cy="5660529"/>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6 </a:t>
            </a:r>
            <a:endParaRPr lang="en-GB" sz="4000" dirty="0">
              <a:latin typeface="+mn-lt"/>
            </a:endParaRPr>
          </a:p>
        </p:txBody>
      </p:sp>
    </p:spTree>
    <p:extLst>
      <p:ext uri="{BB962C8B-B14F-4D97-AF65-F5344CB8AC3E}">
        <p14:creationId xmlns:p14="http://schemas.microsoft.com/office/powerpoint/2010/main" val="2762380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38" y="1197470"/>
            <a:ext cx="10063162" cy="5660529"/>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6 </a:t>
            </a:r>
            <a:endParaRPr lang="en-GB" sz="4000" dirty="0">
              <a:latin typeface="+mn-lt"/>
            </a:endParaRPr>
          </a:p>
        </p:txBody>
      </p:sp>
    </p:spTree>
    <p:extLst>
      <p:ext uri="{BB962C8B-B14F-4D97-AF65-F5344CB8AC3E}">
        <p14:creationId xmlns:p14="http://schemas.microsoft.com/office/powerpoint/2010/main" val="293281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08" y="751727"/>
            <a:ext cx="8489302" cy="1200831"/>
          </a:xfrm>
        </p:spPr>
        <p:txBody>
          <a:bodyPr>
            <a:normAutofit/>
          </a:bodyPr>
          <a:lstStyle/>
          <a:p>
            <a:pPr algn="ctr"/>
            <a:r>
              <a:rPr lang="en-GB" dirty="0" smtClean="0"/>
              <a:t>Aim of today’s meeting</a:t>
            </a:r>
            <a:endParaRPr lang="en-GB" dirty="0"/>
          </a:p>
        </p:txBody>
      </p:sp>
      <p:pic>
        <p:nvPicPr>
          <p:cNvPr id="5" name="Picture 4"/>
          <p:cNvPicPr>
            <a:picLocks noChangeAspect="1"/>
          </p:cNvPicPr>
          <p:nvPr/>
        </p:nvPicPr>
        <p:blipFill rotWithShape="1">
          <a:blip r:embed="rId3"/>
          <a:srcRect l="50345" t="21632" r="31584" b="52739"/>
          <a:stretch/>
        </p:blipFill>
        <p:spPr>
          <a:xfrm>
            <a:off x="7610957" y="1794734"/>
            <a:ext cx="4581043" cy="3654351"/>
          </a:xfrm>
          <a:prstGeom prst="rect">
            <a:avLst/>
          </a:prstGeom>
        </p:spPr>
      </p:pic>
      <p:sp>
        <p:nvSpPr>
          <p:cNvPr id="3" name="Content Placeholder 2"/>
          <p:cNvSpPr>
            <a:spLocks noGrp="1"/>
          </p:cNvSpPr>
          <p:nvPr>
            <p:ph idx="1"/>
          </p:nvPr>
        </p:nvSpPr>
        <p:spPr/>
        <p:txBody>
          <a:bodyPr>
            <a:normAutofit/>
          </a:bodyPr>
          <a:lstStyle/>
          <a:p>
            <a:pPr marL="0" indent="0">
              <a:buNone/>
            </a:pPr>
            <a:endParaRPr lang="en-GB" dirty="0" smtClean="0"/>
          </a:p>
          <a:p>
            <a:pPr marL="0" indent="0">
              <a:buNone/>
            </a:pPr>
            <a:r>
              <a:rPr lang="en-GB" dirty="0" smtClean="0"/>
              <a:t>Update </a:t>
            </a:r>
            <a:r>
              <a:rPr lang="en-GB" dirty="0"/>
              <a:t>users on </a:t>
            </a:r>
          </a:p>
          <a:p>
            <a:r>
              <a:rPr lang="en-GB" dirty="0" smtClean="0"/>
              <a:t>‘You asked – we did’</a:t>
            </a:r>
          </a:p>
          <a:p>
            <a:r>
              <a:rPr lang="en-GB" dirty="0" smtClean="0"/>
              <a:t>New developments – recent and planned</a:t>
            </a:r>
            <a:endParaRPr lang="en-GB" dirty="0"/>
          </a:p>
          <a:p>
            <a:pPr marL="0" indent="0">
              <a:buNone/>
            </a:pPr>
            <a:endParaRPr lang="en-GB" dirty="0"/>
          </a:p>
          <a:p>
            <a:pPr marL="0" indent="0">
              <a:buNone/>
            </a:pPr>
            <a:r>
              <a:rPr lang="en-GB" dirty="0"/>
              <a:t>Obtain feedback from users on </a:t>
            </a:r>
          </a:p>
          <a:p>
            <a:r>
              <a:rPr lang="en-GB" dirty="0" smtClean="0"/>
              <a:t>output formats</a:t>
            </a:r>
          </a:p>
          <a:p>
            <a:r>
              <a:rPr lang="en-GB" dirty="0" smtClean="0"/>
              <a:t>developments </a:t>
            </a:r>
            <a:endParaRPr lang="en-GB" dirty="0"/>
          </a:p>
          <a:p>
            <a:r>
              <a:rPr lang="en-GB" dirty="0" smtClean="0"/>
              <a:t>information </a:t>
            </a:r>
            <a:r>
              <a:rPr lang="en-GB" dirty="0"/>
              <a:t>needs</a:t>
            </a:r>
          </a:p>
        </p:txBody>
      </p:sp>
    </p:spTree>
    <p:extLst>
      <p:ext uri="{BB962C8B-B14F-4D97-AF65-F5344CB8AC3E}">
        <p14:creationId xmlns:p14="http://schemas.microsoft.com/office/powerpoint/2010/main" val="11287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500"/>
                            </p:stCondLst>
                            <p:childTnLst>
                              <p:par>
                                <p:cTn id="13" presetID="22" presetClass="entr" presetSubtype="4" fill="hold" grpId="0"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par>
                          <p:cTn id="16" fill="hold">
                            <p:stCondLst>
                              <p:cond delay="2250"/>
                            </p:stCondLst>
                            <p:childTnLst>
                              <p:par>
                                <p:cTn id="17" presetID="22" presetClass="entr" presetSubtype="4" fill="hold" grpId="0"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par>
                          <p:cTn id="20" fill="hold">
                            <p:stCondLst>
                              <p:cond delay="3000"/>
                            </p:stCondLst>
                            <p:childTnLst>
                              <p:par>
                                <p:cTn id="21" presetID="22" presetClass="entr" presetSubtype="4" fill="hold" grpId="0" nodeType="afterEffect">
                                  <p:stCondLst>
                                    <p:cond delay="25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par>
                          <p:cTn id="24" fill="hold">
                            <p:stCondLst>
                              <p:cond delay="3750"/>
                            </p:stCondLst>
                            <p:childTnLst>
                              <p:par>
                                <p:cTn id="25" presetID="22" presetClass="entr" presetSubtype="4" fill="hold" grpId="0" nodeType="afterEffect">
                                  <p:stCondLst>
                                    <p:cond delay="25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par>
                          <p:cTn id="28" fill="hold">
                            <p:stCondLst>
                              <p:cond delay="4500"/>
                            </p:stCondLst>
                            <p:childTnLst>
                              <p:par>
                                <p:cTn id="29" presetID="22" presetClass="entr" presetSubtype="4" fill="hold" grpId="0" nodeType="after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white"/>
              </a:solidFill>
              <a:effectLst/>
              <a:uLnTx/>
              <a:uFillTx/>
              <a:latin typeface="Calibri Light"/>
              <a:ea typeface="+mj-ea"/>
              <a:cs typeface="+mj-cs"/>
            </a:endParaRPr>
          </a:p>
        </p:txBody>
      </p:sp>
      <p:sp>
        <p:nvSpPr>
          <p:cNvPr id="4" name="Title 1"/>
          <p:cNvSpPr txBox="1">
            <a:spLocks/>
          </p:cNvSpPr>
          <p:nvPr/>
        </p:nvSpPr>
        <p:spPr>
          <a:xfrm>
            <a:off x="973418" y="5097036"/>
            <a:ext cx="10515599" cy="16477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300" b="0" i="0" u="none" strike="noStrike" kern="1200" cap="none" spc="0" normalizeH="0" baseline="0" noProof="0" dirty="0" smtClean="0">
                <a:ln>
                  <a:noFill/>
                </a:ln>
                <a:solidFill>
                  <a:prstClr val="white"/>
                </a:solidFill>
                <a:effectLst/>
                <a:uLnTx/>
                <a:uFillTx/>
                <a:latin typeface="Calibri Light"/>
                <a:ea typeface="+mj-ea"/>
                <a:cs typeface="+mj-cs"/>
              </a:rPr>
              <a:t/>
            </a:r>
            <a:br>
              <a:rPr kumimoji="0" lang="en-GB" sz="4300" b="0" i="0" u="none" strike="noStrike" kern="1200" cap="none" spc="0" normalizeH="0" baseline="0" noProof="0" dirty="0" smtClean="0">
                <a:ln>
                  <a:noFill/>
                </a:ln>
                <a:solidFill>
                  <a:prstClr val="white"/>
                </a:solidFill>
                <a:effectLst/>
                <a:uLnTx/>
                <a:uFillTx/>
                <a:latin typeface="Calibri Light"/>
                <a:ea typeface="+mj-ea"/>
                <a:cs typeface="+mj-cs"/>
              </a:rPr>
            </a:br>
            <a:r>
              <a:rPr kumimoji="0" lang="en-GB" sz="4300" b="0" i="0" u="none" strike="noStrike" kern="1200" cap="none" spc="0" normalizeH="0" baseline="0" noProof="0" dirty="0" smtClean="0">
                <a:ln>
                  <a:noFill/>
                </a:ln>
                <a:solidFill>
                  <a:prstClr val="white"/>
                </a:solidFill>
                <a:effectLst/>
                <a:uLnTx/>
                <a:uFillTx/>
                <a:latin typeface="Calibri Light"/>
                <a:ea typeface="+mj-ea"/>
                <a:cs typeface="+mj-cs"/>
              </a:rPr>
              <a:t>		</a:t>
            </a:r>
            <a:br>
              <a:rPr kumimoji="0" lang="en-GB" sz="4300" b="0" i="0" u="none" strike="noStrike" kern="1200" cap="none" spc="0" normalizeH="0" baseline="0" noProof="0" dirty="0" smtClean="0">
                <a:ln>
                  <a:noFill/>
                </a:ln>
                <a:solidFill>
                  <a:prstClr val="white"/>
                </a:solidFill>
                <a:effectLst/>
                <a:uLnTx/>
                <a:uFillTx/>
                <a:latin typeface="Calibri Light"/>
                <a:ea typeface="+mj-ea"/>
                <a:cs typeface="+mj-cs"/>
              </a:rPr>
            </a:br>
            <a:r>
              <a:rPr kumimoji="0" lang="en-GB" sz="4300" b="0" i="1" u="none" strike="noStrike" kern="1200" cap="none" spc="0" normalizeH="0" baseline="0" noProof="0" dirty="0" smtClean="0">
                <a:ln>
                  <a:noFill/>
                </a:ln>
                <a:solidFill>
                  <a:prstClr val="white"/>
                </a:solidFill>
                <a:effectLst/>
                <a:uLnTx/>
                <a:uFillTx/>
                <a:latin typeface="Calibri Light"/>
                <a:ea typeface="+mj-ea"/>
                <a:cs typeface="+mj-cs"/>
              </a:rPr>
              <a:t>Andrew Dunn</a:t>
            </a:r>
            <a:br>
              <a:rPr kumimoji="0" lang="en-GB" sz="4300" b="0" i="1" u="none" strike="noStrike" kern="1200" cap="none" spc="0" normalizeH="0" baseline="0" noProof="0" dirty="0" smtClean="0">
                <a:ln>
                  <a:noFill/>
                </a:ln>
                <a:solidFill>
                  <a:prstClr val="white"/>
                </a:solidFill>
                <a:effectLst/>
                <a:uLnTx/>
                <a:uFillTx/>
                <a:latin typeface="Calibri Light"/>
                <a:ea typeface="+mj-ea"/>
                <a:cs typeface="+mj-cs"/>
              </a:rPr>
            </a:br>
            <a:endParaRPr kumimoji="0" lang="en-GB" sz="4300" b="0" i="0" u="none" strike="noStrike" kern="1200" cap="none" spc="0" normalizeH="0" baseline="0" noProof="0" dirty="0">
              <a:ln>
                <a:noFill/>
              </a:ln>
              <a:solidFill>
                <a:prstClr val="white"/>
              </a:solidFill>
              <a:effectLst/>
              <a:uLnTx/>
              <a:uFillTx/>
              <a:latin typeface="Calibri Light"/>
              <a:ea typeface="+mj-ea"/>
              <a:cs typeface="+mj-cs"/>
            </a:endParaRPr>
          </a:p>
        </p:txBody>
      </p:sp>
      <p:sp>
        <p:nvSpPr>
          <p:cNvPr id="5" name="Title 4"/>
          <p:cNvSpPr>
            <a:spLocks noGrp="1"/>
          </p:cNvSpPr>
          <p:nvPr>
            <p:ph type="ctrTitle"/>
          </p:nvPr>
        </p:nvSpPr>
        <p:spPr>
          <a:xfrm>
            <a:off x="1595718" y="4357234"/>
            <a:ext cx="9144000" cy="843362"/>
          </a:xfrm>
        </p:spPr>
        <p:txBody>
          <a:bodyPr>
            <a:noAutofit/>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Business Register and Employment Survey </a:t>
            </a:r>
            <a:br>
              <a:rPr lang="en-GB" dirty="0" smtClean="0"/>
            </a:br>
            <a:r>
              <a:rPr lang="en-GB" dirty="0" smtClean="0">
                <a:solidFill>
                  <a:srgbClr val="CEDC00"/>
                </a:solidFill>
              </a:rPr>
              <a:t>(BRES) </a:t>
            </a:r>
            <a:r>
              <a:rPr lang="en-GB" dirty="0">
                <a:solidFill>
                  <a:srgbClr val="CEDC00"/>
                </a:solidFill>
              </a:rPr>
              <a:t/>
            </a:r>
            <a:br>
              <a:rPr lang="en-GB" dirty="0">
                <a:solidFill>
                  <a:srgbClr val="CEDC00"/>
                </a:solidFill>
              </a:rPr>
            </a:br>
            <a:r>
              <a:rPr lang="en-GB" dirty="0"/>
              <a:t/>
            </a:r>
            <a:br>
              <a:rPr lang="en-GB" dirty="0"/>
            </a:br>
            <a:endParaRPr lang="en-GB" dirty="0"/>
          </a:p>
        </p:txBody>
      </p:sp>
    </p:spTree>
    <p:extLst>
      <p:ext uri="{BB962C8B-B14F-4D97-AF65-F5344CB8AC3E}">
        <p14:creationId xmlns:p14="http://schemas.microsoft.com/office/powerpoint/2010/main" val="2885870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128" y="1584283"/>
            <a:ext cx="2142724" cy="2336344"/>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69678" y="1565494"/>
            <a:ext cx="2142724" cy="2336344"/>
          </a:xfrm>
        </p:spPr>
      </p:pic>
      <p:sp>
        <p:nvSpPr>
          <p:cNvPr id="10" name="TextBox 9"/>
          <p:cNvSpPr txBox="1"/>
          <p:nvPr/>
        </p:nvSpPr>
        <p:spPr>
          <a:xfrm>
            <a:off x="1190327" y="3072724"/>
            <a:ext cx="2641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Andrew Dunn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5B"/>
                </a:solidFill>
                <a:effectLst/>
                <a:uLnTx/>
                <a:uFillTx/>
                <a:latin typeface="Calibri"/>
                <a:ea typeface="+mn-ea"/>
                <a:cs typeface="+mn-cs"/>
              </a:rPr>
              <a:t>BRES</a:t>
            </a:r>
            <a:endParaRPr kumimoji="0" lang="en-GB" sz="2400" b="0" i="0" u="none" strike="noStrike" kern="1200" cap="none" spc="0" normalizeH="0" baseline="0" noProof="0" dirty="0">
              <a:ln>
                <a:noFill/>
              </a:ln>
              <a:solidFill>
                <a:srgbClr val="00205B"/>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959" y="1184830"/>
            <a:ext cx="1750612" cy="1908800"/>
          </a:xfrm>
          <a:prstGeom prst="rect">
            <a:avLst/>
          </a:prstGeom>
        </p:spPr>
      </p:pic>
      <p:sp>
        <p:nvSpPr>
          <p:cNvPr id="9" name="TextBox 8"/>
          <p:cNvSpPr txBox="1"/>
          <p:nvPr/>
        </p:nvSpPr>
        <p:spPr>
          <a:xfrm>
            <a:off x="2797797" y="496483"/>
            <a:ext cx="78984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00205B"/>
                </a:solidFill>
                <a:effectLst/>
                <a:uLnTx/>
                <a:uFillTx/>
                <a:latin typeface="Calibri Light"/>
                <a:ea typeface="+mn-ea"/>
                <a:cs typeface="+mn-cs"/>
              </a:rPr>
              <a:t>Meet </a:t>
            </a:r>
            <a:r>
              <a:rPr kumimoji="0" lang="en-GB" sz="4000" b="0" i="0" u="none" strike="noStrike" kern="1200" cap="none" spc="0" normalizeH="0" baseline="0" noProof="0" dirty="0">
                <a:ln>
                  <a:noFill/>
                </a:ln>
                <a:solidFill>
                  <a:srgbClr val="00205B"/>
                </a:solidFill>
                <a:effectLst/>
                <a:uLnTx/>
                <a:uFillTx/>
                <a:latin typeface="Calibri Light"/>
                <a:ea typeface="+mn-ea"/>
                <a:cs typeface="+mn-cs"/>
              </a:rPr>
              <a:t>the</a:t>
            </a:r>
            <a:r>
              <a:rPr kumimoji="0" lang="en-GB" sz="4000" b="0" i="0" u="none" strike="noStrike" kern="1200" cap="none" spc="0" normalizeH="0" baseline="0" noProof="0" dirty="0" smtClean="0">
                <a:ln>
                  <a:noFill/>
                </a:ln>
                <a:solidFill>
                  <a:srgbClr val="00205B"/>
                </a:solidFill>
                <a:effectLst/>
                <a:uLnTx/>
                <a:uFillTx/>
                <a:latin typeface="Calibri Light"/>
                <a:ea typeface="+mn-ea"/>
                <a:cs typeface="+mn-cs"/>
              </a:rPr>
              <a:t> team: </a:t>
            </a:r>
            <a:r>
              <a:rPr kumimoji="0" lang="en-GB" sz="4000" b="1" i="0" u="none" strike="noStrike" kern="1200" cap="none" spc="0" normalizeH="0" baseline="0" noProof="0" dirty="0" smtClean="0">
                <a:ln>
                  <a:noFill/>
                </a:ln>
                <a:solidFill>
                  <a:srgbClr val="00205B"/>
                </a:solidFill>
                <a:effectLst/>
                <a:uLnTx/>
                <a:uFillTx/>
                <a:latin typeface="Calibri Light"/>
                <a:ea typeface="+mn-ea"/>
                <a:cs typeface="+mn-cs"/>
              </a:rPr>
              <a:t>BRES and IDBR</a:t>
            </a:r>
            <a:endParaRPr kumimoji="0" lang="en-GB" sz="4000" b="1" i="0" u="none" strike="noStrike" kern="1200" cap="none" spc="0" normalizeH="0" baseline="0" noProof="0" dirty="0">
              <a:ln>
                <a:noFill/>
              </a:ln>
              <a:solidFill>
                <a:srgbClr val="00205B"/>
              </a:solidFill>
              <a:effectLst/>
              <a:uLnTx/>
              <a:uFillTx/>
              <a:latin typeface="Calibri Light"/>
              <a:ea typeface="+mn-ea"/>
              <a:cs typeface="+mn-cs"/>
            </a:endParaRPr>
          </a:p>
        </p:txBody>
      </p:sp>
      <p:sp>
        <p:nvSpPr>
          <p:cNvPr id="12" name="TextBox 11"/>
          <p:cNvSpPr txBox="1"/>
          <p:nvPr/>
        </p:nvSpPr>
        <p:spPr>
          <a:xfrm>
            <a:off x="8206736" y="3093630"/>
            <a:ext cx="2641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Neil Mulhern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5B"/>
                </a:solidFill>
                <a:effectLst/>
                <a:uLnTx/>
                <a:uFillTx/>
                <a:latin typeface="Calibri"/>
                <a:ea typeface="+mn-ea"/>
                <a:cs typeface="+mn-cs"/>
              </a:rPr>
              <a:t>IDBR</a:t>
            </a:r>
            <a:endParaRPr kumimoji="0" lang="en-GB" sz="2400" b="0" i="0" u="none" strike="noStrike" kern="1200" cap="none" spc="0" normalizeH="0" baseline="0" noProof="0" dirty="0">
              <a:ln>
                <a:noFill/>
              </a:ln>
              <a:solidFill>
                <a:srgbClr val="00205B"/>
              </a:solidFill>
              <a:effectLst/>
              <a:uLnTx/>
              <a:uFillTx/>
              <a:latin typeface="Calibri"/>
              <a:ea typeface="+mn-ea"/>
              <a:cs typeface="+mn-cs"/>
            </a:endParaRPr>
          </a:p>
        </p:txBody>
      </p:sp>
      <p:sp>
        <p:nvSpPr>
          <p:cNvPr id="13" name="TextBox 12"/>
          <p:cNvSpPr txBox="1"/>
          <p:nvPr/>
        </p:nvSpPr>
        <p:spPr>
          <a:xfrm>
            <a:off x="4644556" y="2409370"/>
            <a:ext cx="2811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Arlene Connolly</a:t>
            </a:r>
            <a:endParaRPr kumimoji="0" lang="en-GB" sz="3200" b="0" i="0" u="none" strike="noStrike" kern="1200" cap="none" spc="0" normalizeH="0" baseline="0" noProof="0" dirty="0">
              <a:ln>
                <a:noFill/>
              </a:ln>
              <a:solidFill>
                <a:srgbClr val="00205B"/>
              </a:solidFill>
              <a:effectLst/>
              <a:uLnTx/>
              <a:uFillTx/>
              <a:latin typeface="Calibri"/>
              <a:ea typeface="+mn-ea"/>
              <a:cs typeface="+mn-cs"/>
            </a:endParaRPr>
          </a:p>
        </p:txBody>
      </p:sp>
      <p:sp>
        <p:nvSpPr>
          <p:cNvPr id="14" name="TextBox 13"/>
          <p:cNvSpPr txBox="1"/>
          <p:nvPr/>
        </p:nvSpPr>
        <p:spPr>
          <a:xfrm>
            <a:off x="872478" y="3949887"/>
            <a:ext cx="32772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hlinkClick r:id="rId5"/>
              </a:rPr>
              <a:t>a</a:t>
            </a:r>
            <a:r>
              <a:rPr kumimoji="0" lang="en-GB" sz="2000" b="1" i="0" u="none" strike="noStrike" kern="1200" cap="none" spc="0" normalizeH="0" baseline="0" noProof="0" dirty="0" smtClean="0">
                <a:ln>
                  <a:noFill/>
                </a:ln>
                <a:solidFill>
                  <a:prstClr val="black"/>
                </a:solidFill>
                <a:effectLst/>
                <a:uLnTx/>
                <a:uFillTx/>
                <a:latin typeface="Calibri"/>
                <a:ea typeface="+mn-ea"/>
                <a:cs typeface="+mn-cs"/>
                <a:hlinkClick r:id="rId5"/>
              </a:rPr>
              <a:t>ndrew.dunn@nisra.gov.uk</a:t>
            </a:r>
            <a:endParaRPr kumimoji="0" lang="en-GB" sz="2000" b="1"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 name="TextBox 1"/>
          <p:cNvSpPr txBox="1"/>
          <p:nvPr/>
        </p:nvSpPr>
        <p:spPr>
          <a:xfrm>
            <a:off x="4395998" y="2872669"/>
            <a:ext cx="37599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hlinkClick r:id="rId6"/>
              </a:rPr>
              <a:t>arlene.connolly@nisra.gov.uk</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7972745" y="3949887"/>
            <a:ext cx="3109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a:ea typeface="+mn-ea"/>
                <a:cs typeface="+mn-cs"/>
                <a:hlinkClick r:id="rId7"/>
              </a:rPr>
              <a:t>neil.mulhern@nisra.gov.uk</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Plus 15"/>
          <p:cNvSpPr/>
          <p:nvPr/>
        </p:nvSpPr>
        <p:spPr>
          <a:xfrm>
            <a:off x="11343861" y="6274915"/>
            <a:ext cx="543339" cy="5056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8"/>
          <a:stretch>
            <a:fillRect/>
          </a:stretch>
        </p:blipFill>
        <p:spPr>
          <a:xfrm>
            <a:off x="1787065" y="4481744"/>
            <a:ext cx="1316850" cy="1103472"/>
          </a:xfrm>
          <a:prstGeom prst="rect">
            <a:avLst/>
          </a:prstGeom>
        </p:spPr>
      </p:pic>
      <p:pic>
        <p:nvPicPr>
          <p:cNvPr id="5" name="Picture 4"/>
          <p:cNvPicPr>
            <a:picLocks noChangeAspect="1"/>
          </p:cNvPicPr>
          <p:nvPr/>
        </p:nvPicPr>
        <p:blipFill>
          <a:blip r:embed="rId8"/>
          <a:stretch>
            <a:fillRect/>
          </a:stretch>
        </p:blipFill>
        <p:spPr>
          <a:xfrm>
            <a:off x="8869110" y="4481744"/>
            <a:ext cx="1316850" cy="1103472"/>
          </a:xfrm>
          <a:prstGeom prst="rect">
            <a:avLst/>
          </a:prstGeom>
        </p:spPr>
      </p:pic>
      <p:sp>
        <p:nvSpPr>
          <p:cNvPr id="7" name="TextBox 6"/>
          <p:cNvSpPr txBox="1"/>
          <p:nvPr/>
        </p:nvSpPr>
        <p:spPr>
          <a:xfrm>
            <a:off x="1125090" y="5716963"/>
            <a:ext cx="2772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5B"/>
                </a:solidFill>
                <a:effectLst/>
                <a:uLnTx/>
                <a:uFillTx/>
                <a:latin typeface="Calibri"/>
                <a:ea typeface="+mn-ea"/>
                <a:cs typeface="+mn-cs"/>
              </a:rPr>
              <a:t>BRES Data Collection Team</a:t>
            </a:r>
            <a:endParaRPr kumimoji="0" lang="en-GB" sz="1800" b="1" i="0" u="none" strike="noStrike" kern="1200" cap="none" spc="0" normalizeH="0" baseline="0" noProof="0" dirty="0">
              <a:ln>
                <a:noFill/>
              </a:ln>
              <a:solidFill>
                <a:srgbClr val="00205B"/>
              </a:solidFill>
              <a:effectLst/>
              <a:uLnTx/>
              <a:uFillTx/>
              <a:latin typeface="Calibri"/>
              <a:ea typeface="+mn-ea"/>
              <a:cs typeface="+mn-cs"/>
            </a:endParaRPr>
          </a:p>
        </p:txBody>
      </p:sp>
      <p:sp>
        <p:nvSpPr>
          <p:cNvPr id="17" name="TextBox 16"/>
          <p:cNvSpPr txBox="1"/>
          <p:nvPr/>
        </p:nvSpPr>
        <p:spPr>
          <a:xfrm>
            <a:off x="8869110" y="5716963"/>
            <a:ext cx="18044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5B"/>
                </a:solidFill>
                <a:effectLst/>
                <a:uLnTx/>
                <a:uFillTx/>
                <a:latin typeface="Calibri"/>
                <a:ea typeface="+mn-ea"/>
                <a:cs typeface="+mn-cs"/>
              </a:rPr>
              <a:t>IDBR Team</a:t>
            </a:r>
            <a:endParaRPr kumimoji="0" lang="en-GB" sz="1800" b="1" i="0" u="none" strike="noStrike" kern="1200" cap="none" spc="0" normalizeH="0" baseline="0" noProof="0" dirty="0">
              <a:ln>
                <a:noFill/>
              </a:ln>
              <a:solidFill>
                <a:srgbClr val="00205B"/>
              </a:solidFill>
              <a:effectLst/>
              <a:uLnTx/>
              <a:uFillTx/>
              <a:latin typeface="Calibri"/>
              <a:ea typeface="+mn-ea"/>
              <a:cs typeface="+mn-cs"/>
            </a:endParaRPr>
          </a:p>
        </p:txBody>
      </p:sp>
    </p:spTree>
    <p:extLst>
      <p:ext uri="{BB962C8B-B14F-4D97-AF65-F5344CB8AC3E}">
        <p14:creationId xmlns:p14="http://schemas.microsoft.com/office/powerpoint/2010/main" val="3431478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IDBR &amp; BRES Difference</a:t>
            </a:r>
            <a:endParaRPr lang="en-GB" dirty="0"/>
          </a:p>
        </p:txBody>
      </p:sp>
      <p:pic>
        <p:nvPicPr>
          <p:cNvPr id="6" name="Content Placeholder 5"/>
          <p:cNvPicPr>
            <a:picLocks noGrp="1" noChangeAspect="1"/>
          </p:cNvPicPr>
          <p:nvPr>
            <p:ph idx="1"/>
          </p:nvPr>
        </p:nvPicPr>
        <p:blipFill rotWithShape="1">
          <a:blip r:embed="rId3"/>
          <a:srcRect l="13492" t="8154" r="16857" b="2367"/>
          <a:stretch/>
        </p:blipFill>
        <p:spPr>
          <a:xfrm>
            <a:off x="1208869" y="1804998"/>
            <a:ext cx="4901440" cy="3541917"/>
          </a:xfrm>
          <a:prstGeom prst="rect">
            <a:avLst/>
          </a:prstGeom>
        </p:spPr>
      </p:pic>
      <p:pic>
        <p:nvPicPr>
          <p:cNvPr id="8" name="Picture 7"/>
          <p:cNvPicPr>
            <a:picLocks noChangeAspect="1"/>
          </p:cNvPicPr>
          <p:nvPr/>
        </p:nvPicPr>
        <p:blipFill rotWithShape="1">
          <a:blip r:embed="rId4"/>
          <a:srcRect l="12293" t="7859" r="15005" b="3114"/>
          <a:stretch/>
        </p:blipFill>
        <p:spPr>
          <a:xfrm>
            <a:off x="6110309" y="1804998"/>
            <a:ext cx="5142072" cy="3541917"/>
          </a:xfrm>
          <a:prstGeom prst="rect">
            <a:avLst/>
          </a:prstGeom>
        </p:spPr>
      </p:pic>
      <p:pic>
        <p:nvPicPr>
          <p:cNvPr id="3" name="Picture 2"/>
          <p:cNvPicPr>
            <a:picLocks noChangeAspect="1"/>
          </p:cNvPicPr>
          <p:nvPr/>
        </p:nvPicPr>
        <p:blipFill>
          <a:blip r:embed="rId5"/>
          <a:stretch>
            <a:fillRect/>
          </a:stretch>
        </p:blipFill>
        <p:spPr>
          <a:xfrm>
            <a:off x="728676" y="5659684"/>
            <a:ext cx="317019" cy="371888"/>
          </a:xfrm>
          <a:prstGeom prst="rect">
            <a:avLst/>
          </a:prstGeom>
        </p:spPr>
      </p:pic>
      <p:pic>
        <p:nvPicPr>
          <p:cNvPr id="4" name="Picture 3"/>
          <p:cNvPicPr>
            <a:picLocks noChangeAspect="1"/>
          </p:cNvPicPr>
          <p:nvPr/>
        </p:nvPicPr>
        <p:blipFill>
          <a:blip r:embed="rId6"/>
          <a:stretch>
            <a:fillRect/>
          </a:stretch>
        </p:blipFill>
        <p:spPr>
          <a:xfrm>
            <a:off x="1208869" y="5577381"/>
            <a:ext cx="4554107" cy="536494"/>
          </a:xfrm>
          <a:prstGeom prst="rect">
            <a:avLst/>
          </a:prstGeom>
        </p:spPr>
      </p:pic>
      <p:pic>
        <p:nvPicPr>
          <p:cNvPr id="5" name="Picture 4"/>
          <p:cNvPicPr>
            <a:picLocks noChangeAspect="1"/>
          </p:cNvPicPr>
          <p:nvPr/>
        </p:nvPicPr>
        <p:blipFill>
          <a:blip r:embed="rId7"/>
          <a:stretch>
            <a:fillRect/>
          </a:stretch>
        </p:blipFill>
        <p:spPr>
          <a:xfrm flipV="1">
            <a:off x="6855790" y="5737754"/>
            <a:ext cx="222707" cy="215747"/>
          </a:xfrm>
          <a:prstGeom prst="rect">
            <a:avLst/>
          </a:prstGeom>
        </p:spPr>
      </p:pic>
      <p:pic>
        <p:nvPicPr>
          <p:cNvPr id="7" name="Picture 6"/>
          <p:cNvPicPr>
            <a:picLocks noChangeAspect="1"/>
          </p:cNvPicPr>
          <p:nvPr/>
        </p:nvPicPr>
        <p:blipFill>
          <a:blip r:embed="rId8"/>
          <a:stretch>
            <a:fillRect/>
          </a:stretch>
        </p:blipFill>
        <p:spPr>
          <a:xfrm>
            <a:off x="7239778" y="5577381"/>
            <a:ext cx="4395597" cy="536494"/>
          </a:xfrm>
          <a:prstGeom prst="rect">
            <a:avLst/>
          </a:prstGeom>
        </p:spPr>
      </p:pic>
    </p:spTree>
    <p:extLst>
      <p:ext uri="{BB962C8B-B14F-4D97-AF65-F5344CB8AC3E}">
        <p14:creationId xmlns:p14="http://schemas.microsoft.com/office/powerpoint/2010/main" val="38687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74" y="515596"/>
            <a:ext cx="8489302" cy="735992"/>
          </a:xfrm>
        </p:spPr>
        <p:txBody>
          <a:bodyPr>
            <a:normAutofit/>
          </a:bodyPr>
          <a:lstStyle/>
          <a:p>
            <a:r>
              <a:rPr lang="en-US" sz="4000" b="1" dirty="0"/>
              <a:t>BRES </a:t>
            </a:r>
            <a:r>
              <a:rPr lang="en-US" sz="4000" b="1" dirty="0" smtClean="0"/>
              <a:t>Survey Cycle</a:t>
            </a:r>
            <a:endParaRPr lang="en-GB" sz="4000" b="1" dirty="0"/>
          </a:p>
        </p:txBody>
      </p:sp>
      <p:sp>
        <p:nvSpPr>
          <p:cNvPr id="5" name="TextBox 4"/>
          <p:cNvSpPr txBox="1"/>
          <p:nvPr/>
        </p:nvSpPr>
        <p:spPr>
          <a:xfrm>
            <a:off x="1735627" y="1300481"/>
            <a:ext cx="9568069" cy="366356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Collects employee job data by geography and industry annually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Sample </a:t>
            </a:r>
            <a:r>
              <a:rPr kumimoji="0" lang="en-GB" sz="2800" b="0" i="0" u="none" strike="noStrike" kern="1200" cap="none" spc="0" normalizeH="0" baseline="0" noProof="0" dirty="0">
                <a:ln>
                  <a:noFill/>
                </a:ln>
                <a:solidFill>
                  <a:srgbClr val="1E2B50"/>
                </a:solidFill>
                <a:effectLst/>
                <a:uLnTx/>
                <a:uFillTx/>
                <a:latin typeface="Calibri"/>
                <a:ea typeface="+mn-ea"/>
                <a:cs typeface="+mn-cs"/>
              </a:rPr>
              <a:t>size changes from one year to </a:t>
            </a: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next</a:t>
            </a:r>
            <a:endParaRPr kumimoji="0" lang="en-GB" sz="2800" b="0"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E2B50"/>
                </a:solidFill>
                <a:effectLst/>
                <a:uLnTx/>
                <a:uFillTx/>
                <a:latin typeface="Calibri"/>
                <a:ea typeface="+mn-ea"/>
                <a:cs typeface="+mn-cs"/>
              </a:rPr>
              <a:t>This affects the level to which the data can be disaggregated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E2B50"/>
                </a:solidFill>
                <a:effectLst/>
                <a:uLnTx/>
                <a:uFillTx/>
                <a:latin typeface="Calibri"/>
                <a:ea typeface="+mn-ea"/>
                <a:cs typeface="+mn-cs"/>
              </a:rPr>
              <a:t>A larger sample size allows for smaller geographies and lower level </a:t>
            </a: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industries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6" name="Rectangle 5"/>
          <p:cNvSpPr/>
          <p:nvPr/>
        </p:nvSpPr>
        <p:spPr>
          <a:xfrm>
            <a:off x="2699439" y="5007699"/>
            <a:ext cx="1620520" cy="391021"/>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284399" y="5007699"/>
            <a:ext cx="1583055" cy="391022"/>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5864279" y="5012941"/>
            <a:ext cx="1583055" cy="38577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7447334" y="5012941"/>
            <a:ext cx="1583055" cy="385779"/>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a:spLocks noChangeAspect="1"/>
          </p:cNvSpPr>
          <p:nvPr/>
        </p:nvSpPr>
        <p:spPr>
          <a:xfrm>
            <a:off x="3418894" y="5121363"/>
            <a:ext cx="143510" cy="1435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a:spLocks noChangeAspect="1"/>
          </p:cNvSpPr>
          <p:nvPr/>
        </p:nvSpPr>
        <p:spPr>
          <a:xfrm>
            <a:off x="5004489" y="5130253"/>
            <a:ext cx="143510" cy="1435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a:spLocks noChangeAspect="1"/>
          </p:cNvSpPr>
          <p:nvPr/>
        </p:nvSpPr>
        <p:spPr>
          <a:xfrm>
            <a:off x="6584369" y="5139143"/>
            <a:ext cx="143510" cy="1435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a:spLocks noChangeAspect="1"/>
          </p:cNvSpPr>
          <p:nvPr/>
        </p:nvSpPr>
        <p:spPr>
          <a:xfrm>
            <a:off x="8166789" y="5099773"/>
            <a:ext cx="143510" cy="1435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3448104" y="3857713"/>
            <a:ext cx="71755" cy="1151890"/>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panose="02020603050405020304" pitchFamily="18" charset="0"/>
              </a:rPr>
              <a:t> </a:t>
            </a:r>
          </a:p>
        </p:txBody>
      </p:sp>
      <p:sp>
        <p:nvSpPr>
          <p:cNvPr id="16" name="Rectangle 15"/>
          <p:cNvSpPr/>
          <p:nvPr/>
        </p:nvSpPr>
        <p:spPr>
          <a:xfrm>
            <a:off x="5040049" y="5399493"/>
            <a:ext cx="71755" cy="115189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panose="02020603050405020304" pitchFamily="18" charset="0"/>
              </a:rPr>
              <a:t> </a:t>
            </a:r>
          </a:p>
        </p:txBody>
      </p:sp>
      <p:sp>
        <p:nvSpPr>
          <p:cNvPr id="17" name="Text Box 69"/>
          <p:cNvSpPr txBox="1">
            <a:spLocks noChangeArrowheads="1"/>
          </p:cNvSpPr>
          <p:nvPr/>
        </p:nvSpPr>
        <p:spPr bwMode="auto">
          <a:xfrm>
            <a:off x="3145248" y="5404070"/>
            <a:ext cx="822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smtClean="0">
                <a:ln>
                  <a:noFill/>
                </a:ln>
                <a:solidFill>
                  <a:srgbClr val="407EC9"/>
                </a:solidFill>
                <a:effectLst/>
                <a:uLnTx/>
                <a:uFillTx/>
                <a:latin typeface="Calibri" panose="020F0502020204030204" pitchFamily="34" charset="0"/>
                <a:ea typeface="Calibri" panose="020F0502020204030204" pitchFamily="34" charset="0"/>
                <a:cs typeface="Times New Roman" panose="02020603050405020304" pitchFamily="18" charset="0"/>
              </a:rPr>
              <a:t>2020</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8" name="Text Box 70"/>
          <p:cNvSpPr txBox="1">
            <a:spLocks noChangeArrowheads="1"/>
          </p:cNvSpPr>
          <p:nvPr/>
        </p:nvSpPr>
        <p:spPr bwMode="auto">
          <a:xfrm>
            <a:off x="4711119" y="4434293"/>
            <a:ext cx="822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smtClean="0">
                <a:ln>
                  <a:noFill/>
                </a:ln>
                <a:solidFill>
                  <a:srgbClr val="00205B"/>
                </a:solidFill>
                <a:effectLst/>
                <a:uLnTx/>
                <a:uFillTx/>
                <a:latin typeface="Calibri" panose="020F0502020204030204" pitchFamily="34" charset="0"/>
                <a:ea typeface="Calibri" panose="020F0502020204030204" pitchFamily="34" charset="0"/>
                <a:cs typeface="Times New Roman" panose="02020603050405020304" pitchFamily="18" charset="0"/>
              </a:rPr>
              <a:t>2021</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9" name="Text Box 71"/>
          <p:cNvSpPr txBox="1">
            <a:spLocks noChangeArrowheads="1"/>
          </p:cNvSpPr>
          <p:nvPr/>
        </p:nvSpPr>
        <p:spPr bwMode="auto">
          <a:xfrm>
            <a:off x="6249724" y="4434293"/>
            <a:ext cx="822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smtClean="0">
                <a:ln>
                  <a:noFill/>
                </a:ln>
                <a:solidFill>
                  <a:srgbClr val="00205B"/>
                </a:solidFill>
                <a:effectLst/>
                <a:uLnTx/>
                <a:uFillTx/>
                <a:latin typeface="Calibri" panose="020F0502020204030204" pitchFamily="34" charset="0"/>
                <a:ea typeface="Calibri" panose="020F0502020204030204" pitchFamily="34" charset="0"/>
                <a:cs typeface="Times New Roman" panose="02020603050405020304" pitchFamily="18" charset="0"/>
              </a:rPr>
              <a:t>2022</a:t>
            </a:r>
            <a:endParaRPr kumimoji="0" lang="en-US" altLang="en-US" sz="1800" b="0" i="0" u="none" strike="noStrike" kern="1200" cap="none" spc="0" normalizeH="0" baseline="0" noProof="0" dirty="0" smtClean="0">
              <a:ln>
                <a:noFill/>
              </a:ln>
              <a:solidFill>
                <a:srgbClr val="00205B"/>
              </a:solidFill>
              <a:effectLst/>
              <a:uLnTx/>
              <a:uFillTx/>
              <a:latin typeface="Arial" panose="020B0604020202020204" pitchFamily="34" charset="0"/>
              <a:ea typeface="+mn-ea"/>
              <a:cs typeface="+mn-cs"/>
            </a:endParaRPr>
          </a:p>
        </p:txBody>
      </p:sp>
      <p:sp>
        <p:nvSpPr>
          <p:cNvPr id="20" name="Text Box 72"/>
          <p:cNvSpPr txBox="1">
            <a:spLocks noChangeArrowheads="1"/>
          </p:cNvSpPr>
          <p:nvPr/>
        </p:nvSpPr>
        <p:spPr bwMode="auto">
          <a:xfrm>
            <a:off x="7827064" y="5403376"/>
            <a:ext cx="822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smtClean="0">
                <a:ln>
                  <a:noFill/>
                </a:ln>
                <a:solidFill>
                  <a:srgbClr val="407EC9"/>
                </a:solidFill>
                <a:effectLst/>
                <a:uLnTx/>
                <a:uFillTx/>
                <a:latin typeface="Calibri" panose="020F0502020204030204" pitchFamily="34" charset="0"/>
                <a:ea typeface="Calibri" panose="020F0502020204030204" pitchFamily="34" charset="0"/>
                <a:cs typeface="Times New Roman" panose="02020603050405020304" pitchFamily="18" charset="0"/>
              </a:rPr>
              <a:t>2023</a:t>
            </a:r>
            <a:endParaRPr kumimoji="0" lang="en-US" altLang="en-US" sz="1800" b="0" i="0" u="none" strike="noStrike" kern="1200" cap="none" spc="0" normalizeH="0" baseline="0" noProof="0" dirty="0" smtClean="0">
              <a:ln>
                <a:noFill/>
              </a:ln>
              <a:solidFill>
                <a:srgbClr val="407EC9"/>
              </a:solidFill>
              <a:effectLst/>
              <a:uLnTx/>
              <a:uFillTx/>
              <a:latin typeface="Arial" panose="020B0604020202020204" pitchFamily="34" charset="0"/>
              <a:ea typeface="+mn-ea"/>
              <a:cs typeface="+mn-cs"/>
            </a:endParaRPr>
          </a:p>
        </p:txBody>
      </p:sp>
      <p:sp>
        <p:nvSpPr>
          <p:cNvPr id="21" name="Oval 20"/>
          <p:cNvSpPr>
            <a:spLocks noChangeAspect="1"/>
          </p:cNvSpPr>
          <p:nvPr/>
        </p:nvSpPr>
        <p:spPr>
          <a:xfrm>
            <a:off x="3039164" y="3857713"/>
            <a:ext cx="866775" cy="866775"/>
          </a:xfrm>
          <a:prstGeom prst="ellipse">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a:spLocks noChangeAspect="1"/>
          </p:cNvSpPr>
          <p:nvPr/>
        </p:nvSpPr>
        <p:spPr>
          <a:xfrm>
            <a:off x="4518079" y="5685878"/>
            <a:ext cx="1115695" cy="1115695"/>
          </a:xfrm>
          <a:prstGeom prst="ellipse">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 Box 78"/>
          <p:cNvSpPr txBox="1">
            <a:spLocks noChangeArrowheads="1"/>
          </p:cNvSpPr>
          <p:nvPr/>
        </p:nvSpPr>
        <p:spPr bwMode="auto">
          <a:xfrm>
            <a:off x="4420131" y="5868123"/>
            <a:ext cx="12477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Big</a:t>
            </a:r>
            <a:endParaRPr kumimoji="0" lang="en-US" altLang="en-US" sz="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n~33,500</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4" name="Text Box 79"/>
          <p:cNvSpPr txBox="1">
            <a:spLocks noChangeArrowheads="1"/>
          </p:cNvSpPr>
          <p:nvPr/>
        </p:nvSpPr>
        <p:spPr bwMode="auto">
          <a:xfrm>
            <a:off x="3025555" y="3990177"/>
            <a:ext cx="89709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Small</a:t>
            </a:r>
            <a:endParaRPr kumimoji="0" lang="en-US" altLang="en-US" sz="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n~16,000</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25" name="Picture 24"/>
          <p:cNvPicPr>
            <a:picLocks noChangeAspect="1"/>
          </p:cNvPicPr>
          <p:nvPr/>
        </p:nvPicPr>
        <p:blipFill>
          <a:blip r:embed="rId3"/>
          <a:stretch>
            <a:fillRect/>
          </a:stretch>
        </p:blipFill>
        <p:spPr>
          <a:xfrm>
            <a:off x="6092514" y="5679646"/>
            <a:ext cx="1115665" cy="1115665"/>
          </a:xfrm>
          <a:prstGeom prst="rect">
            <a:avLst/>
          </a:prstGeom>
        </p:spPr>
      </p:pic>
      <p:pic>
        <p:nvPicPr>
          <p:cNvPr id="26" name="Picture 25"/>
          <p:cNvPicPr>
            <a:picLocks noChangeAspect="1"/>
          </p:cNvPicPr>
          <p:nvPr/>
        </p:nvPicPr>
        <p:blipFill>
          <a:blip r:embed="rId4"/>
          <a:stretch>
            <a:fillRect/>
          </a:stretch>
        </p:blipFill>
        <p:spPr>
          <a:xfrm>
            <a:off x="6624307" y="5398720"/>
            <a:ext cx="73158" cy="1152244"/>
          </a:xfrm>
          <a:prstGeom prst="rect">
            <a:avLst/>
          </a:prstGeom>
        </p:spPr>
      </p:pic>
      <p:pic>
        <p:nvPicPr>
          <p:cNvPr id="27" name="Picture 26"/>
          <p:cNvPicPr>
            <a:picLocks noChangeAspect="1"/>
          </p:cNvPicPr>
          <p:nvPr/>
        </p:nvPicPr>
        <p:blipFill>
          <a:blip r:embed="rId5"/>
          <a:stretch>
            <a:fillRect/>
          </a:stretch>
        </p:blipFill>
        <p:spPr>
          <a:xfrm>
            <a:off x="7805372" y="3858781"/>
            <a:ext cx="865707" cy="865707"/>
          </a:xfrm>
          <a:prstGeom prst="rect">
            <a:avLst/>
          </a:prstGeom>
        </p:spPr>
      </p:pic>
      <p:pic>
        <p:nvPicPr>
          <p:cNvPr id="28" name="Picture 27"/>
          <p:cNvPicPr>
            <a:picLocks noChangeAspect="1"/>
          </p:cNvPicPr>
          <p:nvPr/>
        </p:nvPicPr>
        <p:blipFill>
          <a:blip r:embed="rId6"/>
          <a:stretch>
            <a:fillRect/>
          </a:stretch>
        </p:blipFill>
        <p:spPr>
          <a:xfrm>
            <a:off x="8201646" y="3904113"/>
            <a:ext cx="73158" cy="1152244"/>
          </a:xfrm>
          <a:prstGeom prst="rect">
            <a:avLst/>
          </a:prstGeom>
        </p:spPr>
      </p:pic>
      <p:pic>
        <p:nvPicPr>
          <p:cNvPr id="29" name="Picture 28"/>
          <p:cNvPicPr>
            <a:picLocks noChangeAspect="1"/>
          </p:cNvPicPr>
          <p:nvPr/>
        </p:nvPicPr>
        <p:blipFill>
          <a:blip r:embed="rId7"/>
          <a:stretch>
            <a:fillRect/>
          </a:stretch>
        </p:blipFill>
        <p:spPr>
          <a:xfrm>
            <a:off x="7790130" y="3992370"/>
            <a:ext cx="896190" cy="597460"/>
          </a:xfrm>
          <a:prstGeom prst="rect">
            <a:avLst/>
          </a:prstGeom>
        </p:spPr>
      </p:pic>
      <p:sp>
        <p:nvSpPr>
          <p:cNvPr id="30" name="Text Box 78"/>
          <p:cNvSpPr txBox="1">
            <a:spLocks noChangeArrowheads="1"/>
          </p:cNvSpPr>
          <p:nvPr/>
        </p:nvSpPr>
        <p:spPr bwMode="auto">
          <a:xfrm>
            <a:off x="6031917" y="5868123"/>
            <a:ext cx="12477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Big</a:t>
            </a:r>
            <a:endParaRPr kumimoji="0" lang="en-US" altLang="en-US" sz="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n~35,000</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0421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919" y="1840993"/>
            <a:ext cx="10307377" cy="4736564"/>
          </a:xfrm>
          <a:prstGeom prst="rect">
            <a:avLst/>
          </a:prstGeom>
          <a:ln>
            <a:solidFill>
              <a:schemeClr val="tx1"/>
            </a:solidFill>
          </a:ln>
        </p:spPr>
      </p:pic>
      <p:sp>
        <p:nvSpPr>
          <p:cNvPr id="5" name="Title 4"/>
          <p:cNvSpPr>
            <a:spLocks noGrp="1"/>
          </p:cNvSpPr>
          <p:nvPr>
            <p:ph type="title"/>
          </p:nvPr>
        </p:nvSpPr>
        <p:spPr>
          <a:xfrm>
            <a:off x="3611104" y="297994"/>
            <a:ext cx="7742695" cy="1200831"/>
          </a:xfrm>
        </p:spPr>
        <p:txBody>
          <a:bodyPr/>
          <a:lstStyle/>
          <a:p>
            <a:r>
              <a:rPr lang="en-GB" dirty="0" smtClean="0"/>
              <a:t>New </a:t>
            </a:r>
            <a:r>
              <a:rPr lang="en-GB" dirty="0" err="1" smtClean="0"/>
              <a:t>PxStat</a:t>
            </a:r>
            <a:r>
              <a:rPr lang="en-GB" dirty="0" smtClean="0"/>
              <a:t> Site</a:t>
            </a:r>
            <a:endParaRPr lang="en-GB" dirty="0"/>
          </a:p>
        </p:txBody>
      </p:sp>
    </p:spTree>
    <p:extLst>
      <p:ext uri="{BB962C8B-B14F-4D97-AF65-F5344CB8AC3E}">
        <p14:creationId xmlns:p14="http://schemas.microsoft.com/office/powerpoint/2010/main" val="782955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3967" y="0"/>
            <a:ext cx="12178033" cy="6858000"/>
          </a:xfrm>
          <a:prstGeom prst="rect">
            <a:avLst/>
          </a:prstGeom>
        </p:spPr>
      </p:pic>
    </p:spTree>
    <p:extLst>
      <p:ext uri="{BB962C8B-B14F-4D97-AF65-F5344CB8AC3E}">
        <p14:creationId xmlns:p14="http://schemas.microsoft.com/office/powerpoint/2010/main" val="2632213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You Asked - We Did</a:t>
            </a:r>
            <a:endParaRPr lang="en-GB" dirty="0"/>
          </a:p>
        </p:txBody>
      </p:sp>
      <p:sp>
        <p:nvSpPr>
          <p:cNvPr id="3" name="Content Placeholder 2"/>
          <p:cNvSpPr>
            <a:spLocks noGrp="1"/>
          </p:cNvSpPr>
          <p:nvPr>
            <p:ph idx="1"/>
          </p:nvPr>
        </p:nvSpPr>
        <p:spPr>
          <a:xfrm>
            <a:off x="1343608" y="1657349"/>
            <a:ext cx="10010192" cy="3842303"/>
          </a:xfrm>
        </p:spPr>
        <p:txBody>
          <a:bodyPr/>
          <a:lstStyle/>
          <a:p>
            <a:endParaRPr lang="en-GB" dirty="0" smtClean="0"/>
          </a:p>
          <a:p>
            <a:endParaRPr lang="en-GB" dirty="0" smtClean="0"/>
          </a:p>
        </p:txBody>
      </p:sp>
      <p:sp>
        <p:nvSpPr>
          <p:cNvPr id="5" name="TextBox 4"/>
          <p:cNvSpPr txBox="1"/>
          <p:nvPr/>
        </p:nvSpPr>
        <p:spPr>
          <a:xfrm>
            <a:off x="1588148" y="1133356"/>
            <a:ext cx="7564176" cy="652486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205B"/>
              </a:buClr>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Employment Figure</a:t>
            </a:r>
            <a:endParaRPr kumimoji="0" lang="en-GB" sz="2800" b="0" i="0" u="none" strike="noStrike" kern="1200" cap="none" spc="0" normalizeH="0" baseline="0" noProof="0" dirty="0">
              <a:ln>
                <a:noFill/>
              </a:ln>
              <a:solidFill>
                <a:srgbClr val="1E2B50"/>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
                <a:srgbClr val="00205B"/>
              </a:buClr>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Employment = Employees + Working Owner</a:t>
            </a:r>
          </a:p>
          <a:p>
            <a:pPr marL="285750" marR="0" lvl="0" indent="-285750" algn="l" defTabSz="914400" rtl="0" eaLnBrk="1" fontAlgn="auto" latinLnBrk="0" hangingPunct="1">
              <a:lnSpc>
                <a:spcPct val="150000"/>
              </a:lnSpc>
              <a:spcBef>
                <a:spcPts val="0"/>
              </a:spcBef>
              <a:spcAft>
                <a:spcPts val="0"/>
              </a:spcAft>
              <a:buClr>
                <a:srgbClr val="00205B"/>
              </a:buClr>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1E2B50"/>
                </a:solidFill>
                <a:effectLst/>
                <a:uLnTx/>
                <a:uFillTx/>
                <a:latin typeface="Calibri"/>
                <a:ea typeface="+mn-ea"/>
                <a:cs typeface="+mn-cs"/>
              </a:rPr>
              <a:t>BRES 21 Employment figure published</a:t>
            </a:r>
          </a:p>
          <a:p>
            <a:pPr marL="742950" marR="0" lvl="1" indent="-285750" algn="l" defTabSz="914400" rtl="0" eaLnBrk="1" fontAlgn="auto" latinLnBrk="0" hangingPunct="1">
              <a:lnSpc>
                <a:spcPct val="100000"/>
              </a:lnSpc>
              <a:spcBef>
                <a:spcPts val="0"/>
              </a:spcBef>
              <a:spcAft>
                <a:spcPts val="0"/>
              </a:spcAft>
              <a:buClr>
                <a:srgbClr val="00205B"/>
              </a:buClr>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1E2B50"/>
                </a:solidFill>
                <a:effectLst/>
                <a:uLnTx/>
                <a:uFillTx/>
                <a:latin typeface="Calibri"/>
                <a:ea typeface="+mn-ea"/>
                <a:cs typeface="+mn-cs"/>
              </a:rPr>
              <a:t>Headline Industry </a:t>
            </a:r>
          </a:p>
          <a:p>
            <a:pPr marL="742950" marR="0" lvl="1" indent="-285750" algn="l" defTabSz="914400" rtl="0" eaLnBrk="1" fontAlgn="auto" latinLnBrk="0" hangingPunct="1">
              <a:lnSpc>
                <a:spcPct val="150000"/>
              </a:lnSpc>
              <a:spcBef>
                <a:spcPts val="0"/>
              </a:spcBef>
              <a:spcAft>
                <a:spcPts val="0"/>
              </a:spcAft>
              <a:buClr>
                <a:srgbClr val="00205B"/>
              </a:buClr>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1E2B50"/>
                </a:solidFill>
                <a:effectLst/>
                <a:uLnTx/>
                <a:uFillTx/>
                <a:latin typeface="Calibri"/>
                <a:ea typeface="+mn-ea"/>
                <a:cs typeface="+mn-cs"/>
              </a:rPr>
              <a:t>District council area level.</a:t>
            </a:r>
          </a:p>
          <a:p>
            <a:pPr marL="457200" marR="0" lvl="0" indent="-457200" algn="l" defTabSz="914400" rtl="0" eaLnBrk="1" fontAlgn="auto" latinLnBrk="0" hangingPunct="1">
              <a:lnSpc>
                <a:spcPct val="100000"/>
              </a:lnSpc>
              <a:spcBef>
                <a:spcPts val="0"/>
              </a:spcBef>
              <a:spcAft>
                <a:spcPts val="0"/>
              </a:spcAft>
              <a:buClr>
                <a:srgbClr val="00205B"/>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1E2B50"/>
                </a:solidFill>
                <a:effectLst/>
                <a:uLnTx/>
                <a:uFillTx/>
                <a:latin typeface="Calibri"/>
                <a:ea typeface="+mn-ea"/>
                <a:cs typeface="+mn-cs"/>
              </a:rPr>
              <a:t>Largest number of working</a:t>
            </a:r>
            <a:br>
              <a:rPr kumimoji="0" lang="en-US" sz="2800" b="0" i="0" u="none" strike="noStrike" kern="1200" cap="none" spc="0" normalizeH="0" baseline="0" noProof="0" dirty="0" smtClean="0">
                <a:ln>
                  <a:noFill/>
                </a:ln>
                <a:solidFill>
                  <a:srgbClr val="1E2B50"/>
                </a:solidFill>
                <a:effectLst/>
                <a:uLnTx/>
                <a:uFillTx/>
                <a:latin typeface="Calibri"/>
                <a:ea typeface="+mn-ea"/>
                <a:cs typeface="+mn-cs"/>
              </a:rPr>
            </a:br>
            <a:r>
              <a:rPr kumimoji="0" lang="en-US" sz="2800" b="0" i="0" u="none" strike="noStrike" kern="1200" cap="none" spc="0" normalizeH="0" baseline="0" noProof="0" dirty="0" smtClean="0">
                <a:ln>
                  <a:noFill/>
                </a:ln>
                <a:solidFill>
                  <a:srgbClr val="1E2B50"/>
                </a:solidFill>
                <a:effectLst/>
                <a:uLnTx/>
                <a:uFillTx/>
                <a:latin typeface="Calibri"/>
                <a:ea typeface="+mn-ea"/>
                <a:cs typeface="+mn-cs"/>
              </a:rPr>
              <a:t>owners found in </a:t>
            </a:r>
            <a:br>
              <a:rPr kumimoji="0" lang="en-US" sz="2800" b="0" i="0" u="none" strike="noStrike" kern="1200" cap="none" spc="0" normalizeH="0" baseline="0" noProof="0" dirty="0" smtClean="0">
                <a:ln>
                  <a:noFill/>
                </a:ln>
                <a:solidFill>
                  <a:srgbClr val="1E2B50"/>
                </a:solidFill>
                <a:effectLst/>
                <a:uLnTx/>
                <a:uFillTx/>
                <a:latin typeface="Calibri"/>
                <a:ea typeface="+mn-ea"/>
                <a:cs typeface="+mn-cs"/>
              </a:rPr>
            </a:br>
            <a:r>
              <a:rPr kumimoji="0" lang="en-US" sz="2800" b="0" i="0" u="none" strike="noStrike" kern="1200" cap="none" spc="0" normalizeH="0" baseline="0" noProof="0" dirty="0" smtClean="0">
                <a:ln>
                  <a:noFill/>
                </a:ln>
                <a:solidFill>
                  <a:srgbClr val="1E2B50"/>
                </a:solidFill>
                <a:effectLst/>
                <a:uLnTx/>
                <a:uFillTx/>
                <a:latin typeface="Calibri"/>
                <a:ea typeface="+mn-ea"/>
                <a:cs typeface="+mn-cs"/>
              </a:rPr>
              <a:t>Construction</a:t>
            </a:r>
          </a:p>
          <a:p>
            <a:pPr marL="0" marR="0" lvl="0" indent="0" algn="l" defTabSz="914400" rtl="0" eaLnBrk="1" fontAlgn="auto" latinLnBrk="0" hangingPunct="1">
              <a:lnSpc>
                <a:spcPct val="100000"/>
              </a:lnSpc>
              <a:spcBef>
                <a:spcPts val="0"/>
              </a:spcBef>
              <a:spcAft>
                <a:spcPts val="0"/>
              </a:spcAft>
              <a:buClr>
                <a:srgbClr val="00205B"/>
              </a:buClr>
              <a:buSzTx/>
              <a:buFontTx/>
              <a:buNone/>
              <a:tabLst/>
              <a:defRPr/>
            </a:pPr>
            <a:endParaRPr kumimoji="0" lang="en-GB" sz="28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00205B"/>
              </a:buClr>
              <a:buSzTx/>
              <a:buFontTx/>
              <a:buNone/>
              <a:tabLst/>
              <a:defRPr/>
            </a:pPr>
            <a:endParaRPr kumimoji="0" lang="en-GB" sz="2800" b="0" i="0" u="none" strike="noStrike" kern="1200" cap="none" spc="0" normalizeH="0" baseline="0" noProof="0" dirty="0" smtClean="0">
              <a:ln>
                <a:noFill/>
              </a:ln>
              <a:solidFill>
                <a:srgbClr val="1E2B5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5B"/>
              </a:buClr>
              <a:buSzTx/>
              <a:buFont typeface="Arial" panose="020B0604020202020204" pitchFamily="34" charset="0"/>
              <a:buChar char="•"/>
              <a:tabLst/>
              <a:defRPr/>
            </a:pPr>
            <a:endParaRPr kumimoji="0" lang="en-GB" sz="2800" b="0" i="0" u="none" strike="noStrike" kern="1200" cap="none" spc="0" normalizeH="0" baseline="0" noProof="0" dirty="0" smtClean="0">
              <a:ln>
                <a:noFill/>
              </a:ln>
              <a:solidFill>
                <a:srgbClr val="1E2B5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5B"/>
              </a:buClr>
              <a:buSzTx/>
              <a:buFont typeface="Arial" panose="020B0604020202020204" pitchFamily="34" charset="0"/>
              <a:buChar char="•"/>
              <a:tabLst/>
              <a:defRPr/>
            </a:pPr>
            <a:endParaRPr kumimoji="0" lang="en-GB" sz="28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00205B"/>
              </a:buClr>
              <a:buSzTx/>
              <a:buFontTx/>
              <a:buNone/>
              <a:tabLst/>
              <a:defRPr/>
            </a:pPr>
            <a:endParaRPr kumimoji="0" lang="en-GB" sz="2800" b="0" i="0" u="none" strike="noStrike" kern="1200" cap="none" spc="0" normalizeH="0" baseline="0" noProof="0" dirty="0" smtClean="0">
              <a:ln>
                <a:noFill/>
              </a:ln>
              <a:solidFill>
                <a:srgbClr val="1E2B5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CCD60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6239242" y="3468530"/>
            <a:ext cx="5505943" cy="2105012"/>
          </a:xfrm>
          <a:prstGeom prst="rect">
            <a:avLst/>
          </a:prstGeom>
          <a:ln>
            <a:solidFill>
              <a:schemeClr val="tx1"/>
            </a:solidFill>
          </a:ln>
        </p:spPr>
      </p:pic>
    </p:spTree>
    <p:extLst>
      <p:ext uri="{BB962C8B-B14F-4D97-AF65-F5344CB8AC3E}">
        <p14:creationId xmlns:p14="http://schemas.microsoft.com/office/powerpoint/2010/main" val="3406890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898" y="672080"/>
            <a:ext cx="8489302" cy="1200831"/>
          </a:xfrm>
        </p:spPr>
        <p:txBody>
          <a:bodyPr>
            <a:normAutofit/>
          </a:bodyPr>
          <a:lstStyle/>
          <a:p>
            <a:r>
              <a:rPr lang="en-GB" sz="3600" b="1" dirty="0" smtClean="0"/>
              <a:t>Developments</a:t>
            </a:r>
            <a:r>
              <a:rPr lang="en-GB" sz="3600" b="1" dirty="0"/>
              <a:t/>
            </a:r>
            <a:br>
              <a:rPr lang="en-GB" sz="3600" b="1" dirty="0"/>
            </a:br>
            <a:endParaRPr lang="en-GB" sz="3600" dirty="0">
              <a:latin typeface="+mn-lt"/>
              <a:ea typeface="+mn-ea"/>
              <a:cs typeface="+mn-cs"/>
            </a:endParaRPr>
          </a:p>
        </p:txBody>
      </p:sp>
      <p:sp>
        <p:nvSpPr>
          <p:cNvPr id="5" name="Content Placeholder 4"/>
          <p:cNvSpPr>
            <a:spLocks noGrp="1"/>
          </p:cNvSpPr>
          <p:nvPr>
            <p:ph idx="1"/>
          </p:nvPr>
        </p:nvSpPr>
        <p:spPr>
          <a:xfrm>
            <a:off x="1343608" y="1498825"/>
            <a:ext cx="10397818" cy="5200651"/>
          </a:xfrm>
        </p:spPr>
        <p:txBody>
          <a:bodyPr>
            <a:normAutofit/>
          </a:bodyPr>
          <a:lstStyle/>
          <a:p>
            <a:pPr>
              <a:lnSpc>
                <a:spcPct val="150000"/>
              </a:lnSpc>
            </a:pPr>
            <a:r>
              <a:rPr lang="en-GB" dirty="0" smtClean="0"/>
              <a:t>Further disaggregation of NI employment data </a:t>
            </a:r>
            <a:r>
              <a:rPr lang="en-GB" sz="2400" dirty="0">
                <a:solidFill>
                  <a:srgbClr val="00205B"/>
                </a:solidFill>
              </a:rPr>
              <a:t>  </a:t>
            </a:r>
          </a:p>
          <a:p>
            <a:pPr>
              <a:lnSpc>
                <a:spcPct val="150000"/>
              </a:lnSpc>
            </a:pPr>
            <a:r>
              <a:rPr lang="en-US" dirty="0" smtClean="0"/>
              <a:t>Publish </a:t>
            </a:r>
            <a:r>
              <a:rPr lang="en-US" dirty="0"/>
              <a:t>BRES </a:t>
            </a:r>
            <a:r>
              <a:rPr lang="en-US" dirty="0" smtClean="0"/>
              <a:t>data </a:t>
            </a:r>
            <a:r>
              <a:rPr lang="en-US" dirty="0"/>
              <a:t>to </a:t>
            </a:r>
            <a:r>
              <a:rPr lang="en-US" dirty="0" err="1"/>
              <a:t>PxStat</a:t>
            </a:r>
            <a:r>
              <a:rPr lang="en-US" dirty="0"/>
              <a:t> </a:t>
            </a:r>
            <a:endParaRPr lang="en-US" dirty="0" smtClean="0"/>
          </a:p>
          <a:p>
            <a:pPr>
              <a:lnSpc>
                <a:spcPct val="150000"/>
              </a:lnSpc>
            </a:pPr>
            <a:r>
              <a:rPr lang="en-US" dirty="0" smtClean="0"/>
              <a:t>Review disclosure </a:t>
            </a:r>
            <a:r>
              <a:rPr lang="en-US" dirty="0"/>
              <a:t>control </a:t>
            </a:r>
            <a:r>
              <a:rPr lang="en-US" dirty="0" smtClean="0"/>
              <a:t>methodology </a:t>
            </a:r>
          </a:p>
          <a:p>
            <a:pPr>
              <a:lnSpc>
                <a:spcPct val="150000"/>
              </a:lnSpc>
            </a:pPr>
            <a:r>
              <a:rPr lang="en-US" dirty="0" smtClean="0"/>
              <a:t>Review how we present Confidence Limits </a:t>
            </a:r>
            <a:endParaRPr lang="en-GB" dirty="0" smtClean="0"/>
          </a:p>
          <a:p>
            <a:endParaRPr lang="en-GB" dirty="0" smtClean="0"/>
          </a:p>
          <a:p>
            <a:pPr marL="0" indent="0">
              <a:buNone/>
            </a:pPr>
            <a:endParaRPr lang="en-GB" dirty="0" smtClean="0"/>
          </a:p>
          <a:p>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932984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143000"/>
            <a:ext cx="10160000" cy="5715000"/>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7 </a:t>
            </a:r>
            <a:endParaRPr lang="en-GB" sz="4000" dirty="0">
              <a:latin typeface="+mn-lt"/>
            </a:endParaRPr>
          </a:p>
        </p:txBody>
      </p:sp>
    </p:spTree>
    <p:extLst>
      <p:ext uri="{BB962C8B-B14F-4D97-AF65-F5344CB8AC3E}">
        <p14:creationId xmlns:p14="http://schemas.microsoft.com/office/powerpoint/2010/main" val="799162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28" y="626306"/>
            <a:ext cx="9207500" cy="1988004"/>
          </a:xfrm>
        </p:spPr>
        <p:txBody>
          <a:bodyPr>
            <a:normAutofit/>
          </a:bodyPr>
          <a:lstStyle/>
          <a:p>
            <a:r>
              <a:rPr lang="en-US" sz="3100" b="1" dirty="0" smtClean="0"/>
              <a:t>We </a:t>
            </a:r>
            <a:r>
              <a:rPr lang="en-US" sz="3100" b="1" dirty="0"/>
              <a:t>are proposing to change the way in which the margin of error is presented in the BRES output.  Are you content with the proposed changes? </a:t>
            </a:r>
            <a:r>
              <a:rPr lang="en-GB" dirty="0"/>
              <a:t/>
            </a:r>
            <a:br>
              <a:rPr lang="en-GB" dirty="0"/>
            </a:br>
            <a:endParaRPr lang="en-GB" dirty="0"/>
          </a:p>
        </p:txBody>
      </p:sp>
      <p:pic>
        <p:nvPicPr>
          <p:cNvPr id="4" name="Picture 3"/>
          <p:cNvPicPr>
            <a:picLocks noChangeAspect="1"/>
          </p:cNvPicPr>
          <p:nvPr/>
        </p:nvPicPr>
        <p:blipFill>
          <a:blip r:embed="rId3"/>
          <a:stretch>
            <a:fillRect/>
          </a:stretch>
        </p:blipFill>
        <p:spPr>
          <a:xfrm>
            <a:off x="5480155" y="3292622"/>
            <a:ext cx="6497682" cy="29409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25" y="2716256"/>
            <a:ext cx="5001917" cy="3037659"/>
          </a:xfrm>
          <a:prstGeom prst="rect">
            <a:avLst/>
          </a:prstGeom>
        </p:spPr>
      </p:pic>
      <p:sp>
        <p:nvSpPr>
          <p:cNvPr id="5" name="TextBox 4"/>
          <p:cNvSpPr txBox="1"/>
          <p:nvPr/>
        </p:nvSpPr>
        <p:spPr>
          <a:xfrm>
            <a:off x="631371" y="2214200"/>
            <a:ext cx="2242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5B"/>
                </a:solidFill>
                <a:effectLst/>
                <a:uLnTx/>
                <a:uFillTx/>
                <a:latin typeface="Calibri"/>
                <a:ea typeface="+mn-ea"/>
                <a:cs typeface="+mn-cs"/>
              </a:rPr>
              <a:t>Current</a:t>
            </a:r>
            <a:endParaRPr kumimoji="0" lang="en-GB" sz="2000" b="1" i="0" u="none" strike="noStrike" kern="1200" cap="none" spc="0" normalizeH="0" baseline="0" noProof="0" dirty="0">
              <a:ln>
                <a:noFill/>
              </a:ln>
              <a:solidFill>
                <a:srgbClr val="00205B"/>
              </a:solidFill>
              <a:effectLst/>
              <a:uLnTx/>
              <a:uFillTx/>
              <a:latin typeface="Calibri"/>
              <a:ea typeface="+mn-ea"/>
              <a:cs typeface="+mn-cs"/>
            </a:endParaRPr>
          </a:p>
        </p:txBody>
      </p:sp>
      <p:sp>
        <p:nvSpPr>
          <p:cNvPr id="7" name="TextBox 6"/>
          <p:cNvSpPr txBox="1"/>
          <p:nvPr/>
        </p:nvSpPr>
        <p:spPr>
          <a:xfrm>
            <a:off x="5652032" y="2716256"/>
            <a:ext cx="2235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5B"/>
                </a:solidFill>
                <a:effectLst/>
                <a:uLnTx/>
                <a:uFillTx/>
                <a:latin typeface="Calibri"/>
                <a:ea typeface="+mn-ea"/>
                <a:cs typeface="+mn-cs"/>
              </a:rPr>
              <a:t>Proposed</a:t>
            </a:r>
            <a:endParaRPr kumimoji="0" lang="en-GB" sz="2000" b="1" i="0" u="none" strike="noStrike" kern="1200" cap="none" spc="0" normalizeH="0" baseline="0" noProof="0" dirty="0">
              <a:ln>
                <a:noFill/>
              </a:ln>
              <a:solidFill>
                <a:srgbClr val="00205B"/>
              </a:solidFill>
              <a:effectLst/>
              <a:uLnTx/>
              <a:uFillTx/>
              <a:latin typeface="Calibri"/>
              <a:ea typeface="+mn-ea"/>
              <a:cs typeface="+mn-cs"/>
            </a:endParaRPr>
          </a:p>
        </p:txBody>
      </p:sp>
    </p:spTree>
    <p:extLst>
      <p:ext uri="{BB962C8B-B14F-4D97-AF65-F5344CB8AC3E}">
        <p14:creationId xmlns:p14="http://schemas.microsoft.com/office/powerpoint/2010/main" val="426461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Agenda</a:t>
            </a:r>
            <a:endParaRPr lang="en-GB" dirty="0"/>
          </a:p>
        </p:txBody>
      </p:sp>
      <p:sp>
        <p:nvSpPr>
          <p:cNvPr id="3" name="TextBox 2"/>
          <p:cNvSpPr txBox="1"/>
          <p:nvPr/>
        </p:nvSpPr>
        <p:spPr>
          <a:xfrm>
            <a:off x="1541929" y="1498825"/>
            <a:ext cx="10650071" cy="5724644"/>
          </a:xfrm>
          <a:prstGeom prst="rect">
            <a:avLst/>
          </a:prstGeom>
          <a:noFill/>
        </p:spPr>
        <p:txBody>
          <a:bodyPr wrap="square" rtlCol="0">
            <a:spAutoFit/>
          </a:bodyPr>
          <a:lstStyle/>
          <a:p>
            <a:r>
              <a:rPr lang="en-US" sz="2800" b="1" dirty="0">
                <a:solidFill>
                  <a:srgbClr val="1E2B50"/>
                </a:solidFill>
              </a:rPr>
              <a:t>Households</a:t>
            </a:r>
          </a:p>
          <a:p>
            <a:pPr lvl="1"/>
            <a:r>
              <a:rPr lang="en-US" sz="2400" dirty="0">
                <a:solidFill>
                  <a:srgbClr val="1E2B50"/>
                </a:solidFill>
              </a:rPr>
              <a:t>Labour Force Survey (LFS) and Labour Market Report</a:t>
            </a:r>
          </a:p>
          <a:p>
            <a:pPr lvl="1"/>
            <a:r>
              <a:rPr lang="en-US" sz="2400" dirty="0">
                <a:solidFill>
                  <a:srgbClr val="1E2B50"/>
                </a:solidFill>
              </a:rPr>
              <a:t>Census update</a:t>
            </a:r>
          </a:p>
          <a:p>
            <a:pPr lvl="1"/>
            <a:r>
              <a:rPr lang="en-US" sz="2400" dirty="0">
                <a:solidFill>
                  <a:srgbClr val="1E2B50"/>
                </a:solidFill>
              </a:rPr>
              <a:t>Transformation of the Labour Force Survey</a:t>
            </a:r>
          </a:p>
          <a:p>
            <a:r>
              <a:rPr lang="en-US" sz="2400" i="1" dirty="0">
                <a:solidFill>
                  <a:srgbClr val="1E2B50"/>
                </a:solidFill>
              </a:rPr>
              <a:t>Q&amp;A and Discussion</a:t>
            </a:r>
          </a:p>
          <a:p>
            <a:endParaRPr lang="en-US" sz="2400" dirty="0">
              <a:solidFill>
                <a:srgbClr val="1E2B50"/>
              </a:solidFill>
            </a:endParaRPr>
          </a:p>
          <a:p>
            <a:r>
              <a:rPr lang="en-US" sz="2800" b="1" dirty="0">
                <a:solidFill>
                  <a:srgbClr val="1E2B50"/>
                </a:solidFill>
              </a:rPr>
              <a:t>Measuring Jobs and Earnings</a:t>
            </a:r>
          </a:p>
          <a:p>
            <a:pPr lvl="1"/>
            <a:r>
              <a:rPr lang="en-US" sz="2400" dirty="0">
                <a:solidFill>
                  <a:srgbClr val="1E2B50"/>
                </a:solidFill>
              </a:rPr>
              <a:t>Annual Survey of Hours and Earnings (ASHE)</a:t>
            </a:r>
          </a:p>
          <a:p>
            <a:pPr lvl="1"/>
            <a:r>
              <a:rPr lang="en-US" sz="2400" dirty="0" smtClean="0">
                <a:solidFill>
                  <a:srgbClr val="1E2B50"/>
                </a:solidFill>
              </a:rPr>
              <a:t>Business </a:t>
            </a:r>
            <a:r>
              <a:rPr lang="en-US" sz="2400" dirty="0">
                <a:solidFill>
                  <a:srgbClr val="1E2B50"/>
                </a:solidFill>
              </a:rPr>
              <a:t>Register and Employment Survey (BRES)</a:t>
            </a:r>
          </a:p>
          <a:p>
            <a:pPr lvl="1"/>
            <a:r>
              <a:rPr lang="en-US" sz="2400" dirty="0">
                <a:solidFill>
                  <a:srgbClr val="1E2B50"/>
                </a:solidFill>
              </a:rPr>
              <a:t>Quarterly Employment Survey (QES)</a:t>
            </a:r>
          </a:p>
          <a:p>
            <a:r>
              <a:rPr lang="en-US" sz="2400" i="1" dirty="0">
                <a:solidFill>
                  <a:srgbClr val="1E2B50"/>
                </a:solidFill>
              </a:rPr>
              <a:t>Q&amp;A and Discussion</a:t>
            </a:r>
          </a:p>
          <a:p>
            <a:endParaRPr lang="en-US" sz="2400" dirty="0" smtClean="0">
              <a:solidFill>
                <a:srgbClr val="1E2B50"/>
              </a:solidFill>
            </a:endParaRPr>
          </a:p>
          <a:p>
            <a:r>
              <a:rPr lang="en-US" sz="2400" dirty="0" smtClean="0">
                <a:solidFill>
                  <a:srgbClr val="1E2B50"/>
                </a:solidFill>
              </a:rPr>
              <a:t>Close</a:t>
            </a:r>
            <a:endParaRPr lang="en-US" sz="2400" dirty="0">
              <a:solidFill>
                <a:srgbClr val="1E2B50"/>
              </a:solidFill>
            </a:endParaRPr>
          </a:p>
          <a:p>
            <a:endParaRPr lang="en-GB" sz="2800" dirty="0" smtClean="0"/>
          </a:p>
          <a:p>
            <a:endParaRPr lang="en-GB" i="1" dirty="0"/>
          </a:p>
        </p:txBody>
      </p:sp>
    </p:spTree>
    <p:extLst>
      <p:ext uri="{BB962C8B-B14F-4D97-AF65-F5344CB8AC3E}">
        <p14:creationId xmlns:p14="http://schemas.microsoft.com/office/powerpoint/2010/main" val="29200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14424"/>
            <a:ext cx="10210800" cy="5743575"/>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8 </a:t>
            </a:r>
            <a:endParaRPr lang="en-GB" sz="4000" dirty="0">
              <a:latin typeface="+mn-lt"/>
            </a:endParaRPr>
          </a:p>
        </p:txBody>
      </p:sp>
    </p:spTree>
    <p:extLst>
      <p:ext uri="{BB962C8B-B14F-4D97-AF65-F5344CB8AC3E}">
        <p14:creationId xmlns:p14="http://schemas.microsoft.com/office/powerpoint/2010/main" val="1408763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528" y="1922484"/>
            <a:ext cx="10960608" cy="916409"/>
          </a:xfrm>
        </p:spPr>
        <p:txBody>
          <a:bodyPr>
            <a:normAutofit/>
          </a:bodyPr>
          <a:lstStyle/>
          <a:p>
            <a:r>
              <a:rPr lang="en-GB" sz="5000" b="1" dirty="0" smtClean="0"/>
              <a:t>Quarterly Employment Survey (QES)</a:t>
            </a:r>
            <a:endParaRPr lang="en-GB" sz="5000" b="1" dirty="0"/>
          </a:p>
        </p:txBody>
      </p:sp>
      <p:sp>
        <p:nvSpPr>
          <p:cNvPr id="3" name="Title 1"/>
          <p:cNvSpPr txBox="1">
            <a:spLocks/>
          </p:cNvSpPr>
          <p:nvPr/>
        </p:nvSpPr>
        <p:spPr>
          <a:xfrm>
            <a:off x="1363072" y="3321060"/>
            <a:ext cx="9193639" cy="48777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Light"/>
                <a:ea typeface="+mj-ea"/>
                <a:cs typeface="+mj-cs"/>
              </a:rPr>
              <a:t>Ciaran Kerr</a:t>
            </a:r>
            <a:endParaRPr kumimoji="0" lang="en-GB" sz="2400" b="0" i="0" u="none" strike="noStrike" kern="1200" cap="none" spc="0" normalizeH="0" baseline="0" noProof="0" dirty="0">
              <a:ln>
                <a:noFill/>
              </a:ln>
              <a:solidFill>
                <a:prstClr val="white"/>
              </a:solidFill>
              <a:effectLst/>
              <a:uLnTx/>
              <a:uFillTx/>
              <a:latin typeface="Calibri Light"/>
              <a:ea typeface="+mj-ea"/>
              <a:cs typeface="+mj-cs"/>
            </a:endParaRPr>
          </a:p>
        </p:txBody>
      </p:sp>
    </p:spTree>
    <p:extLst>
      <p:ext uri="{BB962C8B-B14F-4D97-AF65-F5344CB8AC3E}">
        <p14:creationId xmlns:p14="http://schemas.microsoft.com/office/powerpoint/2010/main" val="1873482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41753" y="1470329"/>
            <a:ext cx="1379693" cy="1501200"/>
          </a:xfrm>
          <a:prstGeom prst="rect">
            <a:avLst/>
          </a:prstGeom>
        </p:spPr>
      </p:pic>
      <p:sp>
        <p:nvSpPr>
          <p:cNvPr id="2"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5145367" y="1286137"/>
            <a:ext cx="2169834" cy="699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Meet the team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79" y="4363859"/>
            <a:ext cx="1376794" cy="1501200"/>
          </a:xfrm>
          <a:prstGeom prst="rect">
            <a:avLst/>
          </a:prstGeom>
        </p:spPr>
      </p:pic>
      <p:sp>
        <p:nvSpPr>
          <p:cNvPr id="11" name="TextBox 10"/>
          <p:cNvSpPr txBox="1"/>
          <p:nvPr/>
        </p:nvSpPr>
        <p:spPr>
          <a:xfrm>
            <a:off x="225140" y="5311196"/>
            <a:ext cx="28118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5B"/>
                </a:solidFill>
                <a:effectLst/>
                <a:uLnTx/>
                <a:uFillTx/>
                <a:latin typeface="Calibri"/>
                <a:ea typeface="+mn-ea"/>
                <a:cs typeface="+mn-cs"/>
              </a:rPr>
              <a:t>Suzanne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5B"/>
                </a:solidFill>
                <a:effectLst/>
                <a:uLnTx/>
                <a:uFillTx/>
                <a:latin typeface="Calibri"/>
                <a:ea typeface="+mn-ea"/>
                <a:cs typeface="+mn-cs"/>
              </a:rPr>
              <a:t>Cassidy</a:t>
            </a:r>
            <a:endParaRPr kumimoji="0" lang="en-GB" sz="3200" b="0" i="0" u="none" strike="noStrike" kern="1200" cap="none" spc="0" normalizeH="0" baseline="0" noProof="0" dirty="0" smtClean="0">
              <a:ln>
                <a:noFill/>
              </a:ln>
              <a:solidFill>
                <a:srgbClr val="00205B"/>
              </a:solidFill>
              <a:effectLst/>
              <a:uLnTx/>
              <a:uFillTx/>
              <a:latin typeface="Calibri"/>
              <a:ea typeface="+mn-ea"/>
              <a:cs typeface="+mn-cs"/>
            </a:endParaRPr>
          </a:p>
        </p:txBody>
      </p:sp>
      <p:sp>
        <p:nvSpPr>
          <p:cNvPr id="13" name="TextBox 12"/>
          <p:cNvSpPr txBox="1"/>
          <p:nvPr/>
        </p:nvSpPr>
        <p:spPr>
          <a:xfrm>
            <a:off x="2621694" y="2590266"/>
            <a:ext cx="2641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Ciaran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Kerr</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011" y="1470669"/>
            <a:ext cx="1376482" cy="1500860"/>
          </a:xfrm>
          <a:prstGeom prst="rect">
            <a:avLst/>
          </a:prstGeom>
        </p:spPr>
      </p:pic>
      <p:sp>
        <p:nvSpPr>
          <p:cNvPr id="15" name="TextBox 14"/>
          <p:cNvSpPr txBox="1"/>
          <p:nvPr/>
        </p:nvSpPr>
        <p:spPr>
          <a:xfrm>
            <a:off x="516736" y="2557788"/>
            <a:ext cx="250166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Carole-Ann McKay</a:t>
            </a:r>
          </a:p>
        </p:txBody>
      </p:sp>
      <p:sp>
        <p:nvSpPr>
          <p:cNvPr id="17" name="TextBox 16"/>
          <p:cNvSpPr txBox="1"/>
          <p:nvPr/>
        </p:nvSpPr>
        <p:spPr>
          <a:xfrm>
            <a:off x="7417522" y="2971529"/>
            <a:ext cx="26416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Data Collection Team</a:t>
            </a:r>
          </a:p>
        </p:txBody>
      </p:sp>
      <p:sp>
        <p:nvSpPr>
          <p:cNvPr id="24" name="Oval 23"/>
          <p:cNvSpPr/>
          <p:nvPr/>
        </p:nvSpPr>
        <p:spPr>
          <a:xfrm>
            <a:off x="7698620" y="2767864"/>
            <a:ext cx="2079404" cy="2076006"/>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Plus 24"/>
          <p:cNvSpPr/>
          <p:nvPr/>
        </p:nvSpPr>
        <p:spPr>
          <a:xfrm>
            <a:off x="6214678" y="3378207"/>
            <a:ext cx="826720" cy="8553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300350" y="3644540"/>
            <a:ext cx="2718052"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a:ea typeface="+mn-ea"/>
                <a:cs typeface="+mn-cs"/>
                <a:hlinkClick r:id="rId5"/>
              </a:rPr>
              <a:t>Carole-ann.mckay@nisra.gov.uk</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3114746" y="3631901"/>
            <a:ext cx="215674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hlinkClick r:id="rId6"/>
              </a:rPr>
              <a:t>C</a:t>
            </a:r>
            <a:r>
              <a:rPr kumimoji="0" lang="en-US" sz="1500" b="0" i="0" u="none" strike="noStrike" kern="1200" cap="none" spc="0" normalizeH="0" baseline="0" noProof="0" dirty="0" smtClean="0">
                <a:ln>
                  <a:noFill/>
                </a:ln>
                <a:solidFill>
                  <a:prstClr val="black"/>
                </a:solidFill>
                <a:effectLst/>
                <a:uLnTx/>
                <a:uFillTx/>
                <a:latin typeface="Calibri"/>
                <a:ea typeface="+mn-ea"/>
                <a:cs typeface="+mn-cs"/>
                <a:hlinkClick r:id="rId6"/>
              </a:rPr>
              <a:t>iaran.kerr@nisra.gov.uk</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461242" y="6274474"/>
            <a:ext cx="257570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a:ea typeface="+mn-ea"/>
                <a:cs typeface="+mn-cs"/>
                <a:hlinkClick r:id="rId7"/>
              </a:rPr>
              <a:t>Suzanne.cassidy@nisra.gov.uk</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9" name="Picture 18"/>
          <p:cNvPicPr>
            <a:picLocks noChangeAspect="1"/>
          </p:cNvPicPr>
          <p:nvPr/>
        </p:nvPicPr>
        <p:blipFill>
          <a:blip r:embed="rId3"/>
          <a:stretch>
            <a:fillRect/>
          </a:stretch>
        </p:blipFill>
        <p:spPr>
          <a:xfrm>
            <a:off x="3252647" y="4348605"/>
            <a:ext cx="1379693" cy="1501200"/>
          </a:xfrm>
          <a:prstGeom prst="rect">
            <a:avLst/>
          </a:prstGeom>
        </p:spPr>
      </p:pic>
      <p:sp>
        <p:nvSpPr>
          <p:cNvPr id="20" name="TextBox 19"/>
          <p:cNvSpPr txBox="1"/>
          <p:nvPr/>
        </p:nvSpPr>
        <p:spPr>
          <a:xfrm>
            <a:off x="2686876" y="5326450"/>
            <a:ext cx="2641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5B"/>
                </a:solidFill>
                <a:effectLst/>
                <a:uLnTx/>
                <a:uFillTx/>
                <a:latin typeface="Calibri"/>
                <a:ea typeface="+mn-ea"/>
                <a:cs typeface="+mn-cs"/>
              </a:rPr>
              <a:t>Adam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5B"/>
                </a:solidFill>
                <a:effectLst/>
                <a:uLnTx/>
                <a:uFillTx/>
                <a:latin typeface="Calibri"/>
                <a:ea typeface="+mn-ea"/>
                <a:cs typeface="+mn-cs"/>
              </a:rPr>
              <a:t>McMinn</a:t>
            </a:r>
            <a:endParaRPr kumimoji="0" lang="en-GB" sz="3200" b="0" i="0" u="none" strike="noStrike" kern="1200" cap="none" spc="0" normalizeH="0" baseline="0" noProof="0" dirty="0" smtClean="0">
              <a:ln>
                <a:noFill/>
              </a:ln>
              <a:solidFill>
                <a:srgbClr val="00205B"/>
              </a:solidFill>
              <a:effectLst/>
              <a:uLnTx/>
              <a:uFillTx/>
              <a:latin typeface="Calibri"/>
              <a:ea typeface="+mn-ea"/>
              <a:cs typeface="+mn-cs"/>
            </a:endParaRPr>
          </a:p>
        </p:txBody>
      </p:sp>
      <p:sp>
        <p:nvSpPr>
          <p:cNvPr id="21" name="Rectangle 20"/>
          <p:cNvSpPr/>
          <p:nvPr/>
        </p:nvSpPr>
        <p:spPr>
          <a:xfrm>
            <a:off x="3025975" y="6281099"/>
            <a:ext cx="244425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hlinkClick r:id="rId8"/>
              </a:rPr>
              <a:t>A</a:t>
            </a:r>
            <a:r>
              <a:rPr kumimoji="0" lang="en-US" sz="1500" b="0" i="0" u="none" strike="noStrike" kern="1200" cap="none" spc="0" normalizeH="0" baseline="0" noProof="0" dirty="0" smtClean="0">
                <a:ln>
                  <a:noFill/>
                </a:ln>
                <a:solidFill>
                  <a:prstClr val="black"/>
                </a:solidFill>
                <a:effectLst/>
                <a:uLnTx/>
                <a:uFillTx/>
                <a:latin typeface="Calibri"/>
                <a:ea typeface="+mn-ea"/>
                <a:cs typeface="+mn-cs"/>
                <a:hlinkClick r:id="rId8"/>
              </a:rPr>
              <a:t>dam.mcminn@nisra.gov.uk</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6562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2800" y="1656000"/>
            <a:ext cx="10471248" cy="5423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Overview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Short term </a:t>
            </a:r>
            <a:r>
              <a:rPr kumimoji="0" lang="en-GB" sz="1800" b="1" i="0" u="none" strike="noStrike" kern="1200" cap="none" spc="0" normalizeH="0" baseline="0" noProof="0" dirty="0" smtClean="0">
                <a:ln>
                  <a:noFill/>
                </a:ln>
                <a:solidFill>
                  <a:srgbClr val="1E2B50"/>
                </a:solidFill>
                <a:effectLst/>
                <a:uLnTx/>
                <a:uFillTx/>
                <a:latin typeface="Calibri"/>
                <a:ea typeface="+mn-ea"/>
                <a:cs typeface="+mn-cs"/>
              </a:rPr>
              <a:t>estimates of employee jobs </a:t>
            </a: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in NI through a quarterly sample survey of approx. 6,000 businesses.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Only includes Pay As You Earn (PAYE) jobs – the self employed are </a:t>
            </a:r>
            <a:r>
              <a:rPr kumimoji="0" lang="en-GB" sz="1800" b="1" i="0" u="none" strike="noStrike" kern="1200" cap="none" spc="0" normalizeH="0" baseline="0" noProof="0" dirty="0" smtClean="0">
                <a:ln>
                  <a:noFill/>
                </a:ln>
                <a:solidFill>
                  <a:srgbClr val="1E2B50"/>
                </a:solidFill>
                <a:effectLst/>
                <a:uLnTx/>
                <a:uFillTx/>
                <a:latin typeface="Calibri"/>
                <a:ea typeface="+mn-ea"/>
                <a:cs typeface="+mn-cs"/>
              </a:rPr>
              <a:t>not</a:t>
            </a: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Counts </a:t>
            </a:r>
            <a:r>
              <a:rPr kumimoji="0" lang="en-GB" sz="1800" b="1" i="0" u="none" strike="noStrike" kern="1200" cap="none" spc="0" normalizeH="0" baseline="0" noProof="0" dirty="0" smtClean="0">
                <a:ln>
                  <a:noFill/>
                </a:ln>
                <a:solidFill>
                  <a:srgbClr val="1E2B50"/>
                </a:solidFill>
                <a:effectLst/>
                <a:uLnTx/>
                <a:uFillTx/>
                <a:latin typeface="Calibri"/>
                <a:ea typeface="+mn-ea"/>
                <a:cs typeface="+mn-cs"/>
              </a:rPr>
              <a:t>jobs</a:t>
            </a: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 rather than people.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Geography level – Northern Ireland.</a:t>
            </a:r>
            <a:endParaRPr kumimoji="0" lang="en-GB" sz="1800" b="0" i="0" u="none" strike="noStrike" kern="1200" cap="none" spc="0" normalizeH="0" baseline="0" noProof="0" dirty="0" smtClean="0">
              <a:ln>
                <a:noFill/>
              </a:ln>
              <a:solidFill>
                <a:srgbClr val="FF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QES estimates are used in the calculation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ONS UK Workforce Jobs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ONS UK Public Sector Employment estimates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NICEI calculations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9934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608" y="1657350"/>
            <a:ext cx="10010192" cy="4404086"/>
          </a:xfrm>
        </p:spPr>
        <p:txBody>
          <a:bodyPr>
            <a:normAutofit/>
          </a:bodyPr>
          <a:lstStyle/>
          <a:p>
            <a:pPr marL="0" indent="0">
              <a:buNone/>
            </a:pPr>
            <a:r>
              <a:rPr lang="en-GB" sz="3400" b="1" dirty="0" smtClean="0"/>
              <a:t>Latest Publication</a:t>
            </a:r>
          </a:p>
          <a:p>
            <a:r>
              <a:rPr lang="en-GB" dirty="0" smtClean="0"/>
              <a:t>Published </a:t>
            </a:r>
            <a:r>
              <a:rPr lang="en-GB" dirty="0"/>
              <a:t>on </a:t>
            </a:r>
            <a:r>
              <a:rPr lang="en-GB" dirty="0" smtClean="0"/>
              <a:t>13</a:t>
            </a:r>
            <a:r>
              <a:rPr lang="en-GB" baseline="30000" dirty="0" smtClean="0"/>
              <a:t>th</a:t>
            </a:r>
            <a:r>
              <a:rPr lang="en-GB" dirty="0" smtClean="0"/>
              <a:t> </a:t>
            </a:r>
            <a:r>
              <a:rPr lang="en-GB" dirty="0"/>
              <a:t>September </a:t>
            </a:r>
            <a:r>
              <a:rPr lang="en-GB" dirty="0" smtClean="0"/>
              <a:t>2022 </a:t>
            </a:r>
            <a:r>
              <a:rPr lang="en-GB" dirty="0"/>
              <a:t>at </a:t>
            </a:r>
            <a:r>
              <a:rPr lang="en-GB" b="1" dirty="0"/>
              <a:t>7.00am</a:t>
            </a:r>
            <a:r>
              <a:rPr lang="en-GB" dirty="0"/>
              <a:t> for </a:t>
            </a:r>
            <a:r>
              <a:rPr lang="en-GB" b="1" dirty="0" smtClean="0"/>
              <a:t>Quarter 2 2022</a:t>
            </a:r>
            <a:r>
              <a:rPr lang="en-GB" dirty="0" smtClean="0"/>
              <a:t>.</a:t>
            </a:r>
            <a:endParaRPr lang="en-GB" dirty="0"/>
          </a:p>
          <a:p>
            <a:r>
              <a:rPr lang="en-US" dirty="0"/>
              <a:t>The survey date for </a:t>
            </a:r>
            <a:r>
              <a:rPr lang="en-US" dirty="0" smtClean="0"/>
              <a:t>Quarter 2 </a:t>
            </a:r>
            <a:r>
              <a:rPr lang="en-US" dirty="0"/>
              <a:t>was </a:t>
            </a:r>
            <a:r>
              <a:rPr lang="en-US" b="1" dirty="0" smtClean="0"/>
              <a:t>30</a:t>
            </a:r>
            <a:r>
              <a:rPr lang="en-US" b="1" baseline="30000" dirty="0" smtClean="0"/>
              <a:t>th</a:t>
            </a:r>
            <a:r>
              <a:rPr lang="en-US" b="1" dirty="0" smtClean="0"/>
              <a:t> May 2022</a:t>
            </a:r>
            <a:r>
              <a:rPr lang="en-US" dirty="0" smtClean="0"/>
              <a:t>. </a:t>
            </a:r>
          </a:p>
          <a:p>
            <a:r>
              <a:rPr lang="en-US" dirty="0" smtClean="0"/>
              <a:t>Statistical bulletin can be found on the </a:t>
            </a:r>
            <a:r>
              <a:rPr lang="en-US" dirty="0" smtClean="0">
                <a:hlinkClick r:id="rId3"/>
              </a:rPr>
              <a:t>QES section</a:t>
            </a:r>
            <a:r>
              <a:rPr lang="en-US" dirty="0" smtClean="0"/>
              <a:t> of the NISRA website.</a:t>
            </a:r>
          </a:p>
          <a:p>
            <a:r>
              <a:rPr lang="en-US" dirty="0" smtClean="0"/>
              <a:t>Web page also includes </a:t>
            </a:r>
            <a:r>
              <a:rPr lang="en-US" dirty="0" smtClean="0">
                <a:hlinkClick r:id="rId4"/>
              </a:rPr>
              <a:t>supplementary</a:t>
            </a:r>
            <a:r>
              <a:rPr lang="en-US" dirty="0" smtClean="0"/>
              <a:t> and </a:t>
            </a:r>
            <a:r>
              <a:rPr lang="en-US" dirty="0" smtClean="0">
                <a:hlinkClick r:id="rId5"/>
              </a:rPr>
              <a:t>historical</a:t>
            </a:r>
            <a:r>
              <a:rPr lang="en-US" dirty="0" smtClean="0"/>
              <a:t> data tables, along with </a:t>
            </a:r>
            <a:r>
              <a:rPr lang="en-US" dirty="0" smtClean="0">
                <a:hlinkClick r:id="rId6"/>
              </a:rPr>
              <a:t>background information</a:t>
            </a:r>
            <a:r>
              <a:rPr lang="en-US" dirty="0" smtClean="0"/>
              <a:t> and </a:t>
            </a:r>
            <a:r>
              <a:rPr lang="en-US" dirty="0" smtClean="0">
                <a:hlinkClick r:id="rId7"/>
              </a:rPr>
              <a:t>revisions</a:t>
            </a:r>
            <a:r>
              <a:rPr lang="en-US" dirty="0" smtClean="0"/>
              <a:t>.</a:t>
            </a:r>
          </a:p>
        </p:txBody>
      </p:sp>
      <p:sp>
        <p:nvSpPr>
          <p:cNvPr id="6"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16861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490874" y="1602176"/>
            <a:ext cx="8695117" cy="5255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The impact of COVID-19 on </a:t>
            </a:r>
            <a:r>
              <a:rPr kumimoji="0" lang="en-US" sz="1800" b="0" i="0" u="none" strike="noStrike" kern="1200" cap="none" spc="0" normalizeH="0" baseline="0" noProof="0" dirty="0">
                <a:ln>
                  <a:noFill/>
                </a:ln>
                <a:solidFill>
                  <a:srgbClr val="1E2B50"/>
                </a:solidFill>
                <a:effectLst/>
                <a:uLnTx/>
                <a:uFillTx/>
                <a:latin typeface="Calibri"/>
                <a:ea typeface="+mn-ea"/>
                <a:cs typeface="+mn-cs"/>
              </a:rPr>
              <a:t>the data collection and </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validation </a:t>
            </a:r>
            <a:r>
              <a:rPr kumimoji="0" lang="en-US" sz="1800" b="0" i="0" u="none" strike="noStrike" kern="1200" cap="none" spc="0" normalizeH="0" baseline="0" noProof="0" dirty="0">
                <a:ln>
                  <a:noFill/>
                </a:ln>
                <a:solidFill>
                  <a:srgbClr val="1E2B50"/>
                </a:solidFill>
                <a:effectLst/>
                <a:uLnTx/>
                <a:uFillTx/>
                <a:latin typeface="Calibri"/>
                <a:ea typeface="+mn-ea"/>
                <a:cs typeface="+mn-cs"/>
              </a:rPr>
              <a:t>of employee jobs </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data.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Business closures – fewer responses and reduced business contact for validating data.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Impact on coverage response rate still seen in 2022.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1E2B50"/>
              </a:solidFill>
              <a:effectLst/>
              <a:uLnTx/>
              <a:uFillTx/>
              <a:latin typeface="Calibri"/>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smtClean="0">
                <a:ln>
                  <a:noFill/>
                </a:ln>
                <a:solidFill>
                  <a:srgbClr val="1E2B50"/>
                </a:solidFill>
                <a:effectLst/>
                <a:uLnTx/>
                <a:uFillTx/>
                <a:latin typeface="Calibri"/>
                <a:ea typeface="+mn-ea"/>
                <a:cs typeface="+mn-cs"/>
              </a:rPr>
              <a:t>*median value achieved at QES database closure of quarter 1, quarter 2, quarter 3 and quarter 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As a result: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estimates for 2020, 2021 and 2022 may be </a:t>
            </a:r>
            <a:r>
              <a:rPr kumimoji="0" lang="en-US" sz="1800" b="0" i="0" u="none" strike="noStrike" kern="1200" cap="none" spc="0" normalizeH="0" baseline="0" noProof="0" dirty="0">
                <a:ln>
                  <a:noFill/>
                </a:ln>
                <a:solidFill>
                  <a:srgbClr val="1E2B50"/>
                </a:solidFill>
                <a:effectLst/>
                <a:uLnTx/>
                <a:uFillTx/>
                <a:latin typeface="Calibri"/>
                <a:ea typeface="+mn-ea"/>
                <a:cs typeface="+mn-cs"/>
              </a:rPr>
              <a:t>subject to </a:t>
            </a:r>
            <a:r>
              <a:rPr kumimoji="0" lang="en-US" sz="1800" b="0" i="0" u="sng" strike="noStrike" kern="1200" cap="none" spc="0" normalizeH="0" baseline="0" noProof="0" dirty="0">
                <a:ln>
                  <a:noFill/>
                </a:ln>
                <a:solidFill>
                  <a:srgbClr val="1E2B50"/>
                </a:solidFill>
                <a:effectLst/>
                <a:uLnTx/>
                <a:uFillTx/>
                <a:latin typeface="Calibri"/>
                <a:ea typeface="+mn-ea"/>
                <a:cs typeface="+mn-cs"/>
              </a:rPr>
              <a:t>higher revisions than normal </a:t>
            </a:r>
            <a:r>
              <a:rPr kumimoji="0" lang="en-US" sz="1800" b="0" i="0" u="none" strike="noStrike" kern="1200" cap="none" spc="0" normalizeH="0" baseline="0" noProof="0" dirty="0">
                <a:ln>
                  <a:noFill/>
                </a:ln>
                <a:solidFill>
                  <a:srgbClr val="1E2B50"/>
                </a:solidFill>
                <a:effectLst/>
                <a:uLnTx/>
                <a:uFillTx/>
                <a:latin typeface="Calibri"/>
                <a:ea typeface="+mn-ea"/>
                <a:cs typeface="+mn-cs"/>
              </a:rPr>
              <a:t>over the coming </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quarters (late returns etc.).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estimates </a:t>
            </a:r>
            <a:r>
              <a:rPr kumimoji="0" lang="en-US" sz="1800" b="0" i="0" u="none" strike="noStrike" kern="1200" cap="none" spc="0" normalizeH="0" baseline="0" noProof="0" dirty="0">
                <a:ln>
                  <a:noFill/>
                </a:ln>
                <a:solidFill>
                  <a:srgbClr val="1E2B50"/>
                </a:solidFill>
                <a:effectLst/>
                <a:uLnTx/>
                <a:uFillTx/>
                <a:latin typeface="Calibri"/>
                <a:ea typeface="+mn-ea"/>
                <a:cs typeface="+mn-cs"/>
              </a:rPr>
              <a:t>at </a:t>
            </a:r>
            <a:r>
              <a:rPr kumimoji="0" lang="en-US" sz="1800" b="0" i="0" u="sng" strike="noStrike" kern="1200" cap="none" spc="0" normalizeH="0" baseline="0" noProof="0" dirty="0">
                <a:ln>
                  <a:noFill/>
                </a:ln>
                <a:solidFill>
                  <a:srgbClr val="1E2B50"/>
                </a:solidFill>
                <a:effectLst/>
                <a:uLnTx/>
                <a:uFillTx/>
                <a:latin typeface="Calibri"/>
                <a:ea typeface="+mn-ea"/>
                <a:cs typeface="+mn-cs"/>
              </a:rPr>
              <a:t>lower industry levels </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a:t>
            </a:r>
            <a:r>
              <a:rPr kumimoji="0" lang="en-US" sz="1800" b="0" i="0" u="none" strike="noStrike" kern="1200" cap="none" spc="0" normalizeH="0" baseline="0" noProof="0" dirty="0">
                <a:ln>
                  <a:noFill/>
                </a:ln>
                <a:solidFill>
                  <a:srgbClr val="1E2B50"/>
                </a:solidFill>
                <a:effectLst/>
                <a:uLnTx/>
                <a:uFillTx/>
                <a:latin typeface="Calibri"/>
                <a:ea typeface="+mn-ea"/>
                <a:cs typeface="+mn-cs"/>
              </a:rPr>
              <a:t>e.g. 2 digit Standard Industrial Classification level), should be treated with </a:t>
            </a:r>
            <a:r>
              <a:rPr kumimoji="0" lang="en-US" sz="1800" b="0" i="0" u="sng" strike="noStrike" kern="1200" cap="none" spc="0" normalizeH="0" baseline="0" noProof="0" dirty="0">
                <a:ln>
                  <a:noFill/>
                </a:ln>
                <a:solidFill>
                  <a:srgbClr val="1E2B50"/>
                </a:solidFill>
                <a:effectLst/>
                <a:uLnTx/>
                <a:uFillTx/>
                <a:latin typeface="Calibri"/>
                <a:ea typeface="+mn-ea"/>
                <a:cs typeface="+mn-cs"/>
              </a:rPr>
              <a:t>caution</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1E2B50"/>
                </a:solidFill>
                <a:effectLst/>
                <a:uLnTx/>
                <a:uFillTx/>
                <a:latin typeface="Calibri"/>
                <a:ea typeface="+mn-ea"/>
                <a:cs typeface="+mn-cs"/>
              </a:rPr>
              <a:t>What are we doing to improve response rates?</a:t>
            </a:r>
            <a:endParaRPr kumimoji="0" lang="en-US" sz="1600" b="1" i="0" u="none" strike="noStrike" kern="1200" cap="none" spc="0" normalizeH="0" baseline="0" noProof="0" dirty="0">
              <a:ln>
                <a:noFill/>
              </a:ln>
              <a:solidFill>
                <a:srgbClr val="1E2B50"/>
              </a:solidFill>
              <a:effectLst/>
              <a:uLnTx/>
              <a:uFillTx/>
              <a:latin typeface="Calibri"/>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1E2B50"/>
              </a:solidFill>
              <a:effectLst/>
              <a:uLnTx/>
              <a:uFillTx/>
              <a:latin typeface="Calibri"/>
              <a:ea typeface="+mn-ea"/>
              <a:cs typeface="+mn-cs"/>
            </a:endParaRPr>
          </a:p>
        </p:txBody>
      </p:sp>
      <p:pic>
        <p:nvPicPr>
          <p:cNvPr id="1026" name="Picture 2" descr="Red hazard warning attention sign or exclamatio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flipV="1">
            <a:off x="1807534" y="4505536"/>
            <a:ext cx="393406" cy="378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d hazard warning attention sign or exclamatio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flipV="1">
            <a:off x="1807534" y="5055052"/>
            <a:ext cx="393406" cy="3788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nvPr>
        </p:nvGraphicFramePr>
        <p:xfrm>
          <a:off x="1089980" y="2564730"/>
          <a:ext cx="9251575" cy="1219200"/>
        </p:xfrm>
        <a:graphic>
          <a:graphicData uri="http://schemas.openxmlformats.org/drawingml/2006/table">
            <a:tbl>
              <a:tblPr firstRow="1" bandRow="1">
                <a:tableStyleId>{5C22544A-7EE6-4342-B048-85BDC9FD1C3A}</a:tableStyleId>
              </a:tblPr>
              <a:tblGrid>
                <a:gridCol w="3512875">
                  <a:extLst>
                    <a:ext uri="{9D8B030D-6E8A-4147-A177-3AD203B41FA5}">
                      <a16:colId xmlns:a16="http://schemas.microsoft.com/office/drawing/2014/main" val="20000"/>
                    </a:ext>
                  </a:extLst>
                </a:gridCol>
                <a:gridCol w="1490312">
                  <a:extLst>
                    <a:ext uri="{9D8B030D-6E8A-4147-A177-3AD203B41FA5}">
                      <a16:colId xmlns:a16="http://schemas.microsoft.com/office/drawing/2014/main" val="20001"/>
                    </a:ext>
                  </a:extLst>
                </a:gridCol>
                <a:gridCol w="1404630">
                  <a:extLst>
                    <a:ext uri="{9D8B030D-6E8A-4147-A177-3AD203B41FA5}">
                      <a16:colId xmlns:a16="http://schemas.microsoft.com/office/drawing/2014/main" val="3911588480"/>
                    </a:ext>
                  </a:extLst>
                </a:gridCol>
                <a:gridCol w="1404630">
                  <a:extLst>
                    <a:ext uri="{9D8B030D-6E8A-4147-A177-3AD203B41FA5}">
                      <a16:colId xmlns:a16="http://schemas.microsoft.com/office/drawing/2014/main" val="1531377272"/>
                    </a:ext>
                  </a:extLst>
                </a:gridCol>
                <a:gridCol w="1439128">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pPr algn="ctr"/>
                      <a:r>
                        <a:rPr lang="en-GB" dirty="0" smtClean="0"/>
                        <a:t>Quarter 2 2022 </a:t>
                      </a:r>
                      <a:endParaRPr lang="en-GB" dirty="0"/>
                    </a:p>
                  </a:txBody>
                  <a:tcPr/>
                </a:tc>
                <a:tc>
                  <a:txBody>
                    <a:bodyPr/>
                    <a:lstStyle/>
                    <a:p>
                      <a:pPr algn="ctr"/>
                      <a:r>
                        <a:rPr lang="en-US" dirty="0" smtClean="0"/>
                        <a:t>2021</a:t>
                      </a:r>
                      <a:r>
                        <a:rPr lang="en-GB" dirty="0" smtClean="0"/>
                        <a:t> (median*)</a:t>
                      </a:r>
                      <a:endParaRPr lang="en-GB" dirty="0"/>
                    </a:p>
                  </a:txBody>
                  <a:tcPr/>
                </a:tc>
                <a:tc>
                  <a:txBody>
                    <a:bodyPr/>
                    <a:lstStyle/>
                    <a:p>
                      <a:pPr algn="ctr"/>
                      <a:r>
                        <a:rPr lang="en-US" dirty="0" smtClean="0"/>
                        <a:t>2020 (median*)</a:t>
                      </a:r>
                      <a:endParaRPr lang="en-GB" dirty="0"/>
                    </a:p>
                  </a:txBody>
                  <a:tcPr/>
                </a:tc>
                <a:tc>
                  <a:txBody>
                    <a:bodyPr/>
                    <a:lstStyle/>
                    <a:p>
                      <a:pPr algn="ctr"/>
                      <a:r>
                        <a:rPr lang="en-GB" dirty="0" smtClean="0"/>
                        <a:t>2019 (median*)</a:t>
                      </a:r>
                      <a:endParaRPr lang="en-GB" dirty="0"/>
                    </a:p>
                  </a:txBody>
                  <a:tcPr/>
                </a:tc>
                <a:extLst>
                  <a:ext uri="{0D108BD9-81ED-4DB2-BD59-A6C34878D82A}">
                    <a16:rowId xmlns:a16="http://schemas.microsoft.com/office/drawing/2014/main" val="10000"/>
                  </a:ext>
                </a:extLst>
              </a:tr>
              <a:tr h="370840">
                <a:tc>
                  <a:txBody>
                    <a:bodyPr/>
                    <a:lstStyle/>
                    <a:p>
                      <a:r>
                        <a:rPr lang="en-US" sz="1600" b="1" dirty="0" smtClean="0"/>
                        <a:t>Coverage</a:t>
                      </a:r>
                      <a:r>
                        <a:rPr lang="en-US" sz="1600" dirty="0" smtClean="0"/>
                        <a:t> response rate (returned employees)</a:t>
                      </a:r>
                      <a:endParaRPr lang="en-GB" sz="1600" dirty="0"/>
                    </a:p>
                  </a:txBody>
                  <a:tcPr/>
                </a:tc>
                <a:tc>
                  <a:txBody>
                    <a:bodyPr/>
                    <a:lstStyle/>
                    <a:p>
                      <a:pPr algn="ctr"/>
                      <a:r>
                        <a:rPr lang="en-GB" sz="1600" dirty="0" smtClean="0"/>
                        <a:t>66.5%</a:t>
                      </a:r>
                      <a:endParaRPr lang="en-GB" sz="1600" dirty="0"/>
                    </a:p>
                  </a:txBody>
                  <a:tcPr/>
                </a:tc>
                <a:tc>
                  <a:txBody>
                    <a:bodyPr/>
                    <a:lstStyle/>
                    <a:p>
                      <a:pPr algn="ctr"/>
                      <a:r>
                        <a:rPr lang="en-US" sz="1600" dirty="0" smtClean="0"/>
                        <a:t>66%</a:t>
                      </a:r>
                      <a:endParaRPr lang="en-GB" sz="1600" dirty="0"/>
                    </a:p>
                  </a:txBody>
                  <a:tcPr/>
                </a:tc>
                <a:tc>
                  <a:txBody>
                    <a:bodyPr/>
                    <a:lstStyle/>
                    <a:p>
                      <a:pPr algn="ctr"/>
                      <a:r>
                        <a:rPr lang="en-GB" sz="1600" dirty="0" smtClean="0"/>
                        <a:t>64%</a:t>
                      </a:r>
                      <a:endParaRPr lang="en-GB" sz="1600" dirty="0"/>
                    </a:p>
                  </a:txBody>
                  <a:tcPr/>
                </a:tc>
                <a:tc>
                  <a:txBody>
                    <a:bodyPr/>
                    <a:lstStyle/>
                    <a:p>
                      <a:pPr algn="ctr"/>
                      <a:r>
                        <a:rPr lang="en-GB" sz="1600" dirty="0" smtClean="0"/>
                        <a:t>77%</a:t>
                      </a:r>
                      <a:endParaRPr lang="en-GB" sz="160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51744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031" y="456532"/>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7303" y="1384650"/>
            <a:ext cx="9672266"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Key results from Quarter 2 2022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4" name="TextBox 3"/>
          <p:cNvSpPr txBox="1"/>
          <p:nvPr/>
        </p:nvSpPr>
        <p:spPr>
          <a:xfrm>
            <a:off x="10643616" y="2993660"/>
            <a:ext cx="1011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66CCFF"/>
                </a:solidFill>
                <a:effectLst/>
                <a:uLnTx/>
                <a:uFillTx/>
                <a:latin typeface="Calibri"/>
                <a:ea typeface="+mn-ea"/>
                <a:cs typeface="+mn-cs"/>
              </a:rPr>
              <a:t>@NISRA</a:t>
            </a:r>
            <a:endParaRPr kumimoji="0" lang="en-GB" sz="1800" b="1" i="0" u="none" strike="noStrike" kern="1200" cap="none" spc="0" normalizeH="0" baseline="0" noProof="0" dirty="0">
              <a:ln>
                <a:noFill/>
              </a:ln>
              <a:solidFill>
                <a:srgbClr val="66CCFF"/>
              </a:solidFill>
              <a:effectLst/>
              <a:uLnTx/>
              <a:uFillTx/>
              <a:latin typeface="Calibri"/>
              <a:ea typeface="+mn-ea"/>
              <a:cs typeface="+mn-cs"/>
            </a:endParaRPr>
          </a:p>
        </p:txBody>
      </p:sp>
      <p:pic>
        <p:nvPicPr>
          <p:cNvPr id="1026" name="Picture 2" descr="What is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782" y="3018044"/>
            <a:ext cx="441833" cy="340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0307314" y="3482931"/>
            <a:ext cx="360000" cy="360000"/>
          </a:xfrm>
          <a:prstGeom prst="rect">
            <a:avLst/>
          </a:prstGeom>
        </p:spPr>
      </p:pic>
      <p:sp>
        <p:nvSpPr>
          <p:cNvPr id="10" name="TextBox 9"/>
          <p:cNvSpPr txBox="1"/>
          <p:nvPr/>
        </p:nvSpPr>
        <p:spPr>
          <a:xfrm>
            <a:off x="10661904" y="3463052"/>
            <a:ext cx="1011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66FF"/>
                </a:solidFill>
                <a:effectLst/>
                <a:uLnTx/>
                <a:uFillTx/>
                <a:latin typeface="Calibri"/>
                <a:ea typeface="+mn-ea"/>
                <a:cs typeface="+mn-cs"/>
              </a:rPr>
              <a:t>NISRA</a:t>
            </a:r>
            <a:endParaRPr kumimoji="0" lang="en-GB" sz="1800" b="1" i="0" u="none" strike="noStrike" kern="1200" cap="none" spc="0" normalizeH="0" baseline="0" noProof="0" dirty="0">
              <a:ln>
                <a:noFill/>
              </a:ln>
              <a:solidFill>
                <a:srgbClr val="0066FF"/>
              </a:solidFill>
              <a:effectLst/>
              <a:uLnTx/>
              <a:uFillTx/>
              <a:latin typeface="Calibri"/>
              <a:ea typeface="+mn-ea"/>
              <a:cs typeface="+mn-cs"/>
            </a:endParaRP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084" y="1950649"/>
            <a:ext cx="6442449" cy="4555961"/>
          </a:xfrm>
          <a:prstGeom prst="rect">
            <a:avLst/>
          </a:prstGeom>
        </p:spPr>
      </p:pic>
    </p:spTree>
    <p:extLst>
      <p:ext uri="{BB962C8B-B14F-4D97-AF65-F5344CB8AC3E}">
        <p14:creationId xmlns:p14="http://schemas.microsoft.com/office/powerpoint/2010/main" val="1790163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pPr algn="ctr"/>
            <a:r>
              <a:rPr lang="en-US" sz="4000" dirty="0" smtClean="0">
                <a:solidFill>
                  <a:srgbClr val="417ABD"/>
                </a:solidFill>
              </a:rPr>
              <a:t>You Asked – We Did</a:t>
            </a:r>
            <a:endParaRPr lang="en-US" sz="4000" dirty="0">
              <a:solidFill>
                <a:srgbClr val="417ABD"/>
              </a:solidFill>
            </a:endParaRPr>
          </a:p>
        </p:txBody>
      </p:sp>
      <p:sp>
        <p:nvSpPr>
          <p:cNvPr id="7" name="Content Placeholder 2"/>
          <p:cNvSpPr txBox="1">
            <a:spLocks/>
          </p:cNvSpPr>
          <p:nvPr/>
        </p:nvSpPr>
        <p:spPr>
          <a:xfrm>
            <a:off x="1617044" y="1386038"/>
            <a:ext cx="9713975"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Coherence between QES and Furlough data</a:t>
            </a:r>
            <a:endParaRPr kumimoji="0" lang="en-GB" sz="800" b="1"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COVID-19 pandemic presented an unique challenge in recording the number of employee jobs.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March 2020: Introduction of the Coronavirus Job Retention Scheme (CJRS) i.e. Furlough.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Our response? Two questions added to the QES survey: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1E2B50"/>
                </a:solidFill>
                <a:effectLst/>
                <a:uLnTx/>
                <a:uFillTx/>
                <a:latin typeface="Calibri"/>
                <a:ea typeface="+mn-ea"/>
                <a:cs typeface="+mn-cs"/>
              </a:rPr>
              <a:t>“Has the named business availed of the Coronavirus Job Retention Scheme (furlough) since its introduction in April 2020” (September 2020)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smtClean="0">
                <a:ln>
                  <a:noFill/>
                </a:ln>
                <a:solidFill>
                  <a:srgbClr val="1E2B50"/>
                </a:solidFill>
                <a:effectLst/>
                <a:uLnTx/>
                <a:uFillTx/>
                <a:latin typeface="Calibri"/>
                <a:ea typeface="+mn-ea"/>
                <a:cs typeface="+mn-cs"/>
              </a:rPr>
              <a:t>“If your business has availed of the Coronavirus Job Retention Scheme (furlough), please record the number of employees working for the business named on the front of the questionnaire who were furloughed on 1 June 2020” (June 2020)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1"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June 2020: HMRC started publishing statistics on furloughed employees on the CJRS, including regional breakdown for Northern Ireland.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E2B50"/>
                </a:solidFill>
                <a:effectLst/>
                <a:uLnTx/>
                <a:uFillTx/>
                <a:latin typeface="Calibri"/>
                <a:ea typeface="+mn-ea"/>
                <a:cs typeface="+mn-cs"/>
              </a:rPr>
              <a:t>HMRC administrative data </a:t>
            </a: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from </a:t>
            </a:r>
            <a:r>
              <a:rPr kumimoji="0" lang="en-US" sz="1600" b="0" i="0" u="none" strike="noStrike" kern="1200" cap="none" spc="0" normalizeH="0" baseline="0" noProof="0" dirty="0">
                <a:ln>
                  <a:noFill/>
                </a:ln>
                <a:solidFill>
                  <a:srgbClr val="1E2B50"/>
                </a:solidFill>
                <a:effectLst/>
                <a:uLnTx/>
                <a:uFillTx/>
                <a:latin typeface="Calibri"/>
                <a:ea typeface="+mn-ea"/>
                <a:cs typeface="+mn-cs"/>
              </a:rPr>
              <a:t>CJRS provided a valuable resource which we could compare </a:t>
            </a:r>
            <a:r>
              <a:rPr kumimoji="0" lang="en-US" sz="1600" b="0" i="0" u="none" strike="noStrike" kern="1200" cap="none" spc="0" normalizeH="0" baseline="0" noProof="0" dirty="0" smtClean="0">
                <a:ln>
                  <a:noFill/>
                </a:ln>
                <a:solidFill>
                  <a:srgbClr val="1E2B50"/>
                </a:solidFill>
                <a:effectLst/>
                <a:uLnTx/>
                <a:uFillTx/>
                <a:latin typeface="Calibri"/>
                <a:ea typeface="+mn-ea"/>
                <a:cs typeface="+mn-cs"/>
              </a:rPr>
              <a:t>QES </a:t>
            </a:r>
            <a:r>
              <a:rPr kumimoji="0" lang="en-US" sz="1600" b="0" i="0" u="none" strike="noStrike" kern="1200" cap="none" spc="0" normalizeH="0" baseline="0" noProof="0" dirty="0">
                <a:ln>
                  <a:noFill/>
                </a:ln>
                <a:solidFill>
                  <a:srgbClr val="1E2B50"/>
                </a:solidFill>
                <a:effectLst/>
                <a:uLnTx/>
                <a:uFillTx/>
                <a:latin typeface="Calibri"/>
                <a:ea typeface="+mn-ea"/>
                <a:cs typeface="+mn-cs"/>
              </a:rPr>
              <a:t>furlough estimates against.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0905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pPr algn="ctr"/>
            <a:r>
              <a:rPr lang="en-US" sz="4000" dirty="0">
                <a:solidFill>
                  <a:srgbClr val="417ABD"/>
                </a:solidFill>
              </a:rPr>
              <a:t>You Asked – We Did</a:t>
            </a: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1" name="Diagram 10"/>
          <p:cNvGraphicFramePr/>
          <p:nvPr>
            <p:extLst/>
          </p:nvPr>
        </p:nvGraphicFramePr>
        <p:xfrm>
          <a:off x="760761" y="13028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7246600" y="2463910"/>
            <a:ext cx="36799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Imputation</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average proportion of furloughed jobs in responding businesses</a:t>
            </a:r>
            <a:r>
              <a:rPr kumimoji="0" lang="en-US" sz="18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Essential criteria</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minimum 5 responding businesses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Bent-Up Arrow 14"/>
          <p:cNvSpPr/>
          <p:nvPr/>
        </p:nvSpPr>
        <p:spPr>
          <a:xfrm rot="16200000">
            <a:off x="6794977" y="5024322"/>
            <a:ext cx="713678" cy="3679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ent-Up Arrow 15"/>
          <p:cNvSpPr/>
          <p:nvPr/>
        </p:nvSpPr>
        <p:spPr>
          <a:xfrm rot="16200000">
            <a:off x="5673102" y="3973440"/>
            <a:ext cx="713678" cy="3679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Bent-Up Arrow 16"/>
          <p:cNvSpPr/>
          <p:nvPr/>
        </p:nvSpPr>
        <p:spPr>
          <a:xfrm rot="16200000">
            <a:off x="4467922" y="2852951"/>
            <a:ext cx="713678" cy="3679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Bent-Up Arrow 17"/>
          <p:cNvSpPr/>
          <p:nvPr/>
        </p:nvSpPr>
        <p:spPr>
          <a:xfrm rot="16200000">
            <a:off x="3304479" y="1766241"/>
            <a:ext cx="713678" cy="3679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0139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pPr algn="ctr"/>
            <a:r>
              <a:rPr lang="en-US" sz="4000" dirty="0">
                <a:solidFill>
                  <a:srgbClr val="417ABD"/>
                </a:solidFill>
              </a:rPr>
              <a:t>You Asked – We Did</a:t>
            </a:r>
          </a:p>
        </p:txBody>
      </p:sp>
      <p:sp>
        <p:nvSpPr>
          <p:cNvPr id="7" name="Content Placeholder 2"/>
          <p:cNvSpPr txBox="1">
            <a:spLocks/>
          </p:cNvSpPr>
          <p:nvPr/>
        </p:nvSpPr>
        <p:spPr>
          <a:xfrm>
            <a:off x="1617044" y="1386038"/>
            <a:ext cx="9713975"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Furlough estimates</a:t>
            </a:r>
            <a:endParaRPr kumimoji="0" lang="en-GB" sz="800" b="1"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268" y="1825337"/>
            <a:ext cx="6079525" cy="4299074"/>
          </a:xfrm>
          <a:prstGeom prst="rect">
            <a:avLst/>
          </a:prstGeom>
        </p:spPr>
      </p:pic>
    </p:spTree>
    <p:extLst>
      <p:ext uri="{BB962C8B-B14F-4D97-AF65-F5344CB8AC3E}">
        <p14:creationId xmlns:p14="http://schemas.microsoft.com/office/powerpoint/2010/main" val="201166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823" t="21575" r="10636" b="12072"/>
          <a:stretch/>
        </p:blipFill>
        <p:spPr>
          <a:xfrm>
            <a:off x="5990097" y="1941535"/>
            <a:ext cx="5910606" cy="3990402"/>
          </a:xfrm>
          <a:prstGeom prst="rect">
            <a:avLst/>
          </a:prstGeom>
        </p:spPr>
      </p:pic>
      <p:sp>
        <p:nvSpPr>
          <p:cNvPr id="4" name="Title 1"/>
          <p:cNvSpPr>
            <a:spLocks noGrp="1"/>
          </p:cNvSpPr>
          <p:nvPr>
            <p:ph type="title"/>
          </p:nvPr>
        </p:nvSpPr>
        <p:spPr>
          <a:xfrm>
            <a:off x="2997955" y="593275"/>
            <a:ext cx="8266346" cy="909917"/>
          </a:xfrm>
        </p:spPr>
        <p:txBody>
          <a:bodyPr>
            <a:normAutofit fontScale="90000"/>
          </a:bodyPr>
          <a:lstStyle/>
          <a:p>
            <a:pPr algn="ctr"/>
            <a:r>
              <a:rPr lang="en-GB" dirty="0" smtClean="0"/>
              <a:t>Help us shape Labour Market Statistics</a:t>
            </a:r>
            <a:endParaRPr lang="en-GB" sz="3200" dirty="0"/>
          </a:p>
        </p:txBody>
      </p:sp>
      <p:sp>
        <p:nvSpPr>
          <p:cNvPr id="6" name="Content Placeholder 2"/>
          <p:cNvSpPr>
            <a:spLocks noGrp="1"/>
          </p:cNvSpPr>
          <p:nvPr>
            <p:ph idx="1"/>
          </p:nvPr>
        </p:nvSpPr>
        <p:spPr>
          <a:xfrm>
            <a:off x="869397" y="1941535"/>
            <a:ext cx="5120700" cy="4421688"/>
          </a:xfrm>
        </p:spPr>
        <p:txBody>
          <a:bodyPr>
            <a:normAutofit/>
          </a:bodyPr>
          <a:lstStyle/>
          <a:p>
            <a:r>
              <a:rPr lang="en-GB" b="1" dirty="0" smtClean="0"/>
              <a:t>Suggestions:</a:t>
            </a:r>
            <a:endParaRPr lang="en-GB" b="1" dirty="0"/>
          </a:p>
          <a:p>
            <a:pPr>
              <a:buFont typeface="Wingdings" panose="05000000000000000000" pitchFamily="2" charset="2"/>
              <a:buChar char="Ø"/>
            </a:pPr>
            <a:r>
              <a:rPr lang="en-GB" dirty="0"/>
              <a:t>Closing other programs</a:t>
            </a:r>
          </a:p>
          <a:p>
            <a:pPr>
              <a:buFont typeface="Wingdings" panose="05000000000000000000" pitchFamily="2" charset="2"/>
              <a:buChar char="Ø"/>
            </a:pPr>
            <a:r>
              <a:rPr lang="en-GB" dirty="0"/>
              <a:t>Setting Jabber </a:t>
            </a:r>
            <a:r>
              <a:rPr lang="en-GB" dirty="0" err="1"/>
              <a:t>etc</a:t>
            </a:r>
            <a:r>
              <a:rPr lang="en-GB" dirty="0"/>
              <a:t> to ‘Do not disturb</a:t>
            </a:r>
            <a:r>
              <a:rPr lang="en-GB" dirty="0" smtClean="0"/>
              <a:t>’</a:t>
            </a:r>
          </a:p>
          <a:p>
            <a:pPr marL="0" indent="0">
              <a:buNone/>
            </a:pPr>
            <a:endParaRPr lang="en-GB" dirty="0"/>
          </a:p>
          <a:p>
            <a:r>
              <a:rPr lang="en-GB" b="1" dirty="0" smtClean="0"/>
              <a:t>Mentimeter</a:t>
            </a:r>
            <a:r>
              <a:rPr lang="en-GB" dirty="0" smtClean="0"/>
              <a:t> - interactive</a:t>
            </a:r>
            <a:endParaRPr lang="en-GB" dirty="0"/>
          </a:p>
          <a:p>
            <a:r>
              <a:rPr lang="en-GB" b="1" dirty="0" smtClean="0"/>
              <a:t>Q&amp;A and discussion</a:t>
            </a:r>
          </a:p>
          <a:p>
            <a:endParaRPr lang="en-GB" dirty="0"/>
          </a:p>
          <a:p>
            <a:pPr marL="0" indent="0">
              <a:buNone/>
            </a:pPr>
            <a:endParaRPr lang="en-GB" dirty="0"/>
          </a:p>
        </p:txBody>
      </p:sp>
      <p:sp>
        <p:nvSpPr>
          <p:cNvPr id="7" name="Content Placeholder 2"/>
          <p:cNvSpPr txBox="1">
            <a:spLocks/>
          </p:cNvSpPr>
          <p:nvPr/>
        </p:nvSpPr>
        <p:spPr>
          <a:xfrm>
            <a:off x="-45870" y="670879"/>
            <a:ext cx="4533755" cy="3058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p>
          <a:p>
            <a:endParaRPr lang="en-GB" dirty="0"/>
          </a:p>
        </p:txBody>
      </p:sp>
    </p:spTree>
    <p:extLst>
      <p:ext uri="{BB962C8B-B14F-4D97-AF65-F5344CB8AC3E}">
        <p14:creationId xmlns:p14="http://schemas.microsoft.com/office/powerpoint/2010/main" val="32319359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pPr algn="ctr"/>
            <a:r>
              <a:rPr lang="en-US" sz="4000" dirty="0">
                <a:solidFill>
                  <a:srgbClr val="417ABD"/>
                </a:solidFill>
              </a:rPr>
              <a:t>You Asked – We Did</a:t>
            </a:r>
          </a:p>
        </p:txBody>
      </p:sp>
      <p:sp>
        <p:nvSpPr>
          <p:cNvPr id="7" name="Content Placeholder 2"/>
          <p:cNvSpPr txBox="1">
            <a:spLocks/>
          </p:cNvSpPr>
          <p:nvPr/>
        </p:nvSpPr>
        <p:spPr>
          <a:xfrm>
            <a:off x="1617044" y="1386038"/>
            <a:ext cx="9713975"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Furlough estimates</a:t>
            </a:r>
            <a:endParaRPr kumimoji="0" lang="en-GB" sz="800" b="1"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745" y="1972819"/>
            <a:ext cx="6078572" cy="4298400"/>
          </a:xfrm>
          <a:prstGeom prst="rect">
            <a:avLst/>
          </a:prstGeom>
        </p:spPr>
      </p:pic>
    </p:spTree>
    <p:extLst>
      <p:ext uri="{BB962C8B-B14F-4D97-AF65-F5344CB8AC3E}">
        <p14:creationId xmlns:p14="http://schemas.microsoft.com/office/powerpoint/2010/main" val="4225877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pPr algn="ctr"/>
            <a:r>
              <a:rPr lang="en-US" sz="4000" dirty="0">
                <a:solidFill>
                  <a:srgbClr val="417ABD"/>
                </a:solidFill>
              </a:rPr>
              <a:t>You Asked – We Did</a:t>
            </a:r>
          </a:p>
        </p:txBody>
      </p:sp>
      <p:sp>
        <p:nvSpPr>
          <p:cNvPr id="7" name="Content Placeholder 2"/>
          <p:cNvSpPr txBox="1">
            <a:spLocks/>
          </p:cNvSpPr>
          <p:nvPr/>
        </p:nvSpPr>
        <p:spPr>
          <a:xfrm>
            <a:off x="1617044" y="1386038"/>
            <a:ext cx="9713975"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1E2B50"/>
                </a:solidFill>
                <a:effectLst/>
                <a:uLnTx/>
                <a:uFillTx/>
                <a:latin typeface="Calibri"/>
                <a:ea typeface="+mn-ea"/>
                <a:cs typeface="+mn-cs"/>
              </a:rPr>
              <a:t>Coherence</a:t>
            </a:r>
            <a:endParaRPr kumimoji="0" lang="en-GB" sz="800" b="1" i="0" u="none" strike="noStrike" kern="1200" cap="none" spc="0" normalizeH="0" baseline="0" noProof="0" dirty="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Source</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 survey estimate compared to administrative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Measure</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 QES and CJRS measure number of jobs</a:t>
            </a:r>
            <a:r>
              <a:rPr kumimoji="0" lang="en-US" sz="2000" b="0" i="0" u="none" strike="noStrike" kern="1200" cap="none" spc="0" normalizeH="0" baseline="0" noProof="0" dirty="0">
                <a:ln>
                  <a:noFill/>
                </a:ln>
                <a:solidFill>
                  <a:srgbClr val="1E2B5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rather than people.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Reference point</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 QES survey on specific day, CJRS estimates produced daily.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Flexible furlough</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 QES did not include flexible furlough.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Statistical methodologies</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 challenges with both QES and CJRS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Region allocated </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CJRS National Insurance numbers.</a:t>
            </a:r>
            <a:endParaRPr kumimoji="0" lang="en-US" sz="2000" b="1"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1E2B50"/>
                </a:solidFill>
                <a:effectLst/>
                <a:uLnTx/>
                <a:uFillTx/>
                <a:latin typeface="Calibri"/>
                <a:ea typeface="+mn-ea"/>
                <a:cs typeface="+mn-cs"/>
              </a:rPr>
              <a:t>Conclusion </a:t>
            </a:r>
            <a:r>
              <a:rPr kumimoji="0" lang="en-US" sz="2000" b="0" i="0" u="none" strike="noStrike" kern="1200" cap="none" spc="0" normalizeH="0" baseline="0" noProof="0" dirty="0" smtClean="0">
                <a:ln>
                  <a:noFill/>
                </a:ln>
                <a:solidFill>
                  <a:srgbClr val="1E2B50"/>
                </a:solidFill>
                <a:effectLst/>
                <a:uLnTx/>
                <a:uFillTx/>
                <a:latin typeface="Calibri"/>
                <a:ea typeface="+mn-ea"/>
                <a:cs typeface="+mn-cs"/>
              </a:rPr>
              <a:t>– QES methodology for producing furlough estimates was effective and robust.</a:t>
            </a:r>
            <a:endParaRPr kumimoji="0" lang="en-US" sz="2000" b="1"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0317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17ABD"/>
                </a:solidFill>
              </a:rPr>
              <a:t>HMRC PAYE Real Time Information (RTI)</a:t>
            </a:r>
            <a:endParaRPr lang="en-GB" dirty="0"/>
          </a:p>
        </p:txBody>
      </p:sp>
      <p:sp>
        <p:nvSpPr>
          <p:cNvPr id="3" name="Content Placeholder 2"/>
          <p:cNvSpPr>
            <a:spLocks noGrp="1"/>
          </p:cNvSpPr>
          <p:nvPr>
            <p:ph idx="1"/>
          </p:nvPr>
        </p:nvSpPr>
        <p:spPr/>
        <p:txBody>
          <a:bodyPr/>
          <a:lstStyle/>
          <a:p>
            <a:r>
              <a:rPr lang="en-US" sz="2000" dirty="0"/>
              <a:t>ONS produce experimental statistics on employee counts and earnings.</a:t>
            </a:r>
          </a:p>
          <a:p>
            <a:r>
              <a:rPr lang="en-US" sz="2000" dirty="0"/>
              <a:t>Source - HMRC Pay As You Earn Real Time Information.</a:t>
            </a:r>
          </a:p>
          <a:p>
            <a:r>
              <a:rPr lang="en-US" sz="2000" dirty="0"/>
              <a:t>Administrative data source of all payroll employees</a:t>
            </a:r>
            <a:r>
              <a:rPr lang="en-US" sz="2000" dirty="0" smtClean="0"/>
              <a:t>.</a:t>
            </a:r>
          </a:p>
          <a:p>
            <a:r>
              <a:rPr lang="en-US" sz="2000" dirty="0" smtClean="0"/>
              <a:t>New methods for monthly employment and earnings estimates.</a:t>
            </a:r>
          </a:p>
          <a:p>
            <a:r>
              <a:rPr lang="en-US" sz="2000" dirty="0" smtClean="0"/>
              <a:t>Definitional issues.</a:t>
            </a:r>
          </a:p>
          <a:p>
            <a:r>
              <a:rPr lang="en-US" sz="2000" dirty="0" smtClean="0"/>
              <a:t>Release schedule:</a:t>
            </a:r>
          </a:p>
          <a:p>
            <a:pPr marL="457200" indent="-457200">
              <a:buFont typeface="+mj-lt"/>
              <a:buAutoNum type="arabicPeriod"/>
            </a:pPr>
            <a:r>
              <a:rPr lang="en-US" sz="2000" dirty="0" smtClean="0"/>
              <a:t>13 September 2022 (current release)</a:t>
            </a:r>
          </a:p>
          <a:p>
            <a:pPr marL="457200" indent="-457200">
              <a:buFont typeface="+mj-lt"/>
              <a:buAutoNum type="arabicPeriod"/>
            </a:pPr>
            <a:r>
              <a:rPr lang="en-US" sz="2000" dirty="0" smtClean="0"/>
              <a:t>11 October 2022 (next release)</a:t>
            </a:r>
            <a:endParaRPr lang="en-US" sz="2000" dirty="0"/>
          </a:p>
          <a:p>
            <a:pPr marL="0" indent="0">
              <a:buNone/>
            </a:pPr>
            <a:endParaRPr lang="en-US" sz="2000" dirty="0"/>
          </a:p>
          <a:p>
            <a:r>
              <a:rPr lang="en-US" sz="2000" dirty="0"/>
              <a:t>Web </a:t>
            </a:r>
            <a:r>
              <a:rPr lang="en-US" sz="2000" dirty="0" smtClean="0"/>
              <a:t>link: </a:t>
            </a:r>
            <a:r>
              <a:rPr lang="en-US" sz="2000" dirty="0" smtClean="0">
                <a:hlinkClick r:id="rId3"/>
              </a:rPr>
              <a:t>https</a:t>
            </a:r>
            <a:r>
              <a:rPr lang="en-US" sz="2000" dirty="0">
                <a:hlinkClick r:id="rId3"/>
              </a:rPr>
              <a:t>://</a:t>
            </a:r>
            <a:r>
              <a:rPr lang="en-US" sz="2000" dirty="0" smtClean="0">
                <a:hlinkClick r:id="rId3"/>
              </a:rPr>
              <a:t>www.ons.gov.uk/employmentandlabourmarket/peopleinwork/earningsandworkinghours/datasets/realtimeinformationstatisticsreferencetableseasonallyadjusted</a:t>
            </a:r>
            <a:endParaRPr lang="en-US" sz="2000" dirty="0" smtClean="0"/>
          </a:p>
          <a:p>
            <a:endParaRPr lang="en-US" dirty="0" smtClean="0"/>
          </a:p>
          <a:p>
            <a:endParaRPr lang="en-GB" dirty="0"/>
          </a:p>
        </p:txBody>
      </p:sp>
    </p:spTree>
    <p:extLst>
      <p:ext uri="{BB962C8B-B14F-4D97-AF65-F5344CB8AC3E}">
        <p14:creationId xmlns:p14="http://schemas.microsoft.com/office/powerpoint/2010/main" val="27902969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182414" y="1720176"/>
            <a:ext cx="9503303" cy="5042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Next publication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Estimates from QES Quarter 3 2022 will be published on </a:t>
            </a:r>
            <a:r>
              <a:rPr kumimoji="0" lang="en-GB" sz="1800" b="1" i="0" u="none" strike="noStrike" kern="1200" cap="none" spc="0" normalizeH="0" baseline="0" noProof="0" dirty="0" smtClean="0">
                <a:ln>
                  <a:noFill/>
                </a:ln>
                <a:solidFill>
                  <a:srgbClr val="1E2B50"/>
                </a:solidFill>
                <a:effectLst/>
                <a:uLnTx/>
                <a:uFillTx/>
                <a:latin typeface="Calibri"/>
                <a:ea typeface="+mn-ea"/>
                <a:cs typeface="+mn-cs"/>
              </a:rPr>
              <a:t>Tuesday 13</a:t>
            </a:r>
            <a:r>
              <a:rPr kumimoji="0" lang="en-GB" sz="1800" b="1" i="0" u="none" strike="noStrike" kern="1200" cap="none" spc="0" normalizeH="0" baseline="30000" noProof="0" dirty="0" smtClean="0">
                <a:ln>
                  <a:noFill/>
                </a:ln>
                <a:solidFill>
                  <a:srgbClr val="1E2B50"/>
                </a:solidFill>
                <a:effectLst/>
                <a:uLnTx/>
                <a:uFillTx/>
                <a:latin typeface="Calibri"/>
                <a:ea typeface="+mn-ea"/>
                <a:cs typeface="+mn-cs"/>
              </a:rPr>
              <a:t>th</a:t>
            </a:r>
            <a:r>
              <a:rPr kumimoji="0" lang="en-GB" sz="1800" b="1" i="0" u="none" strike="noStrike" kern="1200" cap="none" spc="0" normalizeH="0" baseline="0" noProof="0" dirty="0" smtClean="0">
                <a:ln>
                  <a:noFill/>
                </a:ln>
                <a:solidFill>
                  <a:srgbClr val="1E2B50"/>
                </a:solidFill>
                <a:effectLst/>
                <a:uLnTx/>
                <a:uFillTx/>
                <a:latin typeface="Calibri"/>
                <a:ea typeface="+mn-ea"/>
                <a:cs typeface="+mn-cs"/>
              </a:rPr>
              <a:t> December 2022 </a:t>
            </a: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on the QES website: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1E2B50"/>
                </a:solidFill>
                <a:effectLst/>
                <a:uLnTx/>
                <a:uFillTx/>
                <a:latin typeface="Calibri"/>
                <a:ea typeface="+mn-ea"/>
                <a:cs typeface="+mn-cs"/>
                <a:hlinkClick r:id="rId3"/>
              </a:rPr>
              <a:t>https</a:t>
            </a:r>
            <a:r>
              <a:rPr kumimoji="0" lang="en-GB" sz="1600" b="0" i="0" u="none" strike="noStrike" kern="1200" cap="none" spc="0" normalizeH="0" baseline="0" noProof="0" dirty="0">
                <a:ln>
                  <a:noFill/>
                </a:ln>
                <a:solidFill>
                  <a:srgbClr val="1E2B50"/>
                </a:solidFill>
                <a:effectLst/>
                <a:uLnTx/>
                <a:uFillTx/>
                <a:latin typeface="Calibri"/>
                <a:ea typeface="+mn-ea"/>
                <a:cs typeface="+mn-cs"/>
                <a:hlinkClick r:id="rId3"/>
              </a:rPr>
              <a:t>://</a:t>
            </a:r>
            <a:r>
              <a:rPr kumimoji="0" lang="en-GB" sz="1600" b="0" i="0" u="none" strike="noStrike" kern="1200" cap="none" spc="0" normalizeH="0" baseline="0" noProof="0" dirty="0" smtClean="0">
                <a:ln>
                  <a:noFill/>
                </a:ln>
                <a:solidFill>
                  <a:srgbClr val="1E2B50"/>
                </a:solidFill>
                <a:effectLst/>
                <a:uLnTx/>
                <a:uFillTx/>
                <a:latin typeface="Calibri"/>
                <a:ea typeface="+mn-ea"/>
                <a:cs typeface="+mn-cs"/>
                <a:hlinkClick r:id="rId3"/>
              </a:rPr>
              <a:t>www.nisra.gov.uk/statistics/labour-market-and-social-welfare/quarterly-employment-survey</a:t>
            </a: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1E2B50"/>
                </a:solidFill>
                <a:effectLst/>
                <a:uLnTx/>
                <a:uFillTx/>
                <a:latin typeface="Calibri"/>
                <a:ea typeface="+mn-ea"/>
                <a:cs typeface="+mn-cs"/>
              </a:rPr>
              <a:t>Further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rgbClr val="1E2B50"/>
                </a:solidFill>
                <a:effectLst/>
                <a:uLnTx/>
                <a:uFillTx/>
                <a:latin typeface="Calibri"/>
                <a:ea typeface="+mn-ea"/>
                <a:cs typeface="+mn-cs"/>
              </a:rPr>
              <a:t>Further information on the background and methodology of the QES, as well as the full publication document and a suite of accompanying tables (including breakdowns by </a:t>
            </a:r>
            <a:r>
              <a:rPr kumimoji="0" lang="en-US" sz="1800" b="0" i="0" u="none" strike="noStrike" kern="1200" cap="none" spc="0" normalizeH="0" baseline="0" noProof="0" dirty="0">
                <a:ln>
                  <a:noFill/>
                </a:ln>
                <a:solidFill>
                  <a:srgbClr val="1E2B50"/>
                </a:solidFill>
                <a:effectLst/>
                <a:uLnTx/>
                <a:uFillTx/>
                <a:latin typeface="Calibri"/>
                <a:ea typeface="+mn-ea"/>
                <a:cs typeface="+mn-cs"/>
              </a:rPr>
              <a:t>gender, working </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pattern, </a:t>
            </a:r>
            <a:r>
              <a:rPr kumimoji="0" lang="en-US" sz="1800" b="0" i="0" u="none" strike="noStrike" kern="1200" cap="none" spc="0" normalizeH="0" baseline="0" noProof="0" dirty="0">
                <a:ln>
                  <a:noFill/>
                </a:ln>
                <a:solidFill>
                  <a:srgbClr val="1E2B50"/>
                </a:solidFill>
                <a:effectLst/>
                <a:uLnTx/>
                <a:uFillTx/>
                <a:latin typeface="Calibri"/>
                <a:ea typeface="+mn-ea"/>
                <a:cs typeface="+mn-cs"/>
              </a:rPr>
              <a:t>public/private sector, and industrial activity at the two-digit SIC </a:t>
            </a:r>
            <a:r>
              <a:rPr kumimoji="0" lang="en-US" sz="1800" b="0" i="0" u="none" strike="noStrike" kern="1200" cap="none" spc="0" normalizeH="0" baseline="0" noProof="0" dirty="0" smtClean="0">
                <a:ln>
                  <a:noFill/>
                </a:ln>
                <a:solidFill>
                  <a:srgbClr val="1E2B50"/>
                </a:solidFill>
                <a:effectLst/>
                <a:uLnTx/>
                <a:uFillTx/>
                <a:latin typeface="Calibri"/>
                <a:ea typeface="+mn-ea"/>
                <a:cs typeface="+mn-cs"/>
              </a:rPr>
              <a:t>level) is available on the QES website: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1E2B50"/>
                </a:solidFill>
                <a:effectLst/>
                <a:uLnTx/>
                <a:uFillTx/>
                <a:latin typeface="Calibri"/>
                <a:ea typeface="+mn-ea"/>
                <a:cs typeface="+mn-cs"/>
                <a:hlinkClick r:id="rId3"/>
              </a:rPr>
              <a:t>https://www.nisra.gov.uk/statistics/labour-market-and-social-welfare/quarterly-employment-survey</a:t>
            </a:r>
            <a:endParaRPr kumimoji="0" lang="en-GB" sz="1600" b="0" i="0" u="none" strike="noStrike" kern="1200" cap="none" spc="0" normalizeH="0" baseline="0" noProof="0" dirty="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smtClean="0">
              <a:ln>
                <a:noFill/>
              </a:ln>
              <a:solidFill>
                <a:srgbClr val="1E2B5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prstClr val="black"/>
                </a:solidFill>
                <a:effectLst/>
                <a:uLnTx/>
                <a:uFillTx/>
                <a:latin typeface="Calibri"/>
                <a:ea typeface="+mn-ea"/>
                <a:cs typeface="+mn-cs"/>
              </a:rPr>
              <a:t>Contact: </a:t>
            </a:r>
            <a:r>
              <a:rPr kumimoji="0" lang="en-GB" sz="1600" b="0" i="0" u="none" strike="noStrike" kern="1200" cap="none" spc="0" normalizeH="0" baseline="0" noProof="0" dirty="0" smtClean="0">
                <a:ln>
                  <a:noFill/>
                </a:ln>
                <a:solidFill>
                  <a:srgbClr val="1E2B50"/>
                </a:solidFill>
                <a:effectLst/>
                <a:uLnTx/>
                <a:uFillTx/>
                <a:latin typeface="Calibri"/>
                <a:ea typeface="+mn-ea"/>
                <a:cs typeface="+mn-cs"/>
              </a:rPr>
              <a:t>	Ciaran Kerr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1E2B50"/>
                </a:solidFill>
                <a:effectLst/>
                <a:uLnTx/>
                <a:uFillTx/>
                <a:latin typeface="Calibri"/>
                <a:ea typeface="+mn-ea"/>
                <a:cs typeface="+mn-cs"/>
              </a:rPr>
              <a:t>Email: </a:t>
            </a:r>
            <a:r>
              <a:rPr kumimoji="0" lang="en-GB" sz="1600" b="0" i="0" u="none" strike="noStrike" kern="1200" cap="none" spc="0" normalizeH="0" baseline="0" noProof="0" dirty="0" smtClean="0">
                <a:ln>
                  <a:noFill/>
                </a:ln>
                <a:solidFill>
                  <a:srgbClr val="1E2B50"/>
                </a:solidFill>
                <a:effectLst/>
                <a:uLnTx/>
                <a:uFillTx/>
                <a:latin typeface="Calibri"/>
                <a:ea typeface="+mn-ea"/>
                <a:cs typeface="+mn-cs"/>
              </a:rPr>
              <a:t>	</a:t>
            </a:r>
            <a:r>
              <a:rPr kumimoji="0" lang="en-GB" sz="1600" b="0" i="0" u="sng" strike="noStrike" kern="1200" cap="none" spc="0" normalizeH="0" baseline="0" noProof="0" dirty="0" smtClean="0">
                <a:ln>
                  <a:noFill/>
                </a:ln>
                <a:solidFill>
                  <a:srgbClr val="1E2B50"/>
                </a:solidFill>
                <a:effectLst/>
                <a:uLnTx/>
                <a:uFillTx/>
                <a:latin typeface="Calibri"/>
                <a:ea typeface="+mn-ea"/>
                <a:cs typeface="+mn-cs"/>
                <a:hlinkClick r:id="rId4"/>
              </a:rPr>
              <a:t>Ciaran.Kerr@nisra.gov.uk</a:t>
            </a:r>
            <a:r>
              <a:rPr kumimoji="0" lang="en-GB" sz="1600" b="0" i="0" u="none" strike="noStrike" kern="1200" cap="none" spc="0" normalizeH="0" baseline="0" noProof="0" dirty="0" smtClean="0">
                <a:ln>
                  <a:noFill/>
                </a:ln>
                <a:solidFill>
                  <a:srgbClr val="1E2B50"/>
                </a:solidFill>
                <a:effectLst/>
                <a:uLnTx/>
                <a:uFillTx/>
                <a:latin typeface="Calibri"/>
                <a:ea typeface="+mn-ea"/>
                <a:cs typeface="+mn-cs"/>
              </a:rPr>
              <a:t> </a:t>
            </a:r>
            <a:endParaRPr kumimoji="0" lang="en-GB" sz="1600" b="1" i="0" u="none" strike="noStrike" kern="1200" cap="none" spc="0" normalizeH="0" baseline="0" noProof="0" dirty="0" smtClean="0">
              <a:ln>
                <a:noFill/>
              </a:ln>
              <a:solidFill>
                <a:srgbClr val="1E2B50"/>
              </a:solidFill>
              <a:effectLst/>
              <a:uLnTx/>
              <a:uFillTx/>
              <a:latin typeface="Calibri"/>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srgbClr val="1E2B50"/>
              </a:solidFill>
              <a:effectLst/>
              <a:uLnTx/>
              <a:uFillTx/>
              <a:latin typeface="Calibri"/>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1E2B5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1E2B50"/>
              </a:solidFill>
              <a:effectLst/>
              <a:uLnTx/>
              <a:uFillTx/>
              <a:latin typeface="Calibri"/>
              <a:ea typeface="+mn-ea"/>
              <a:cs typeface="+mn-cs"/>
            </a:endParaRP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49C1B-DF71-4DBC-829F-0017601EBD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2359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528" y="1922484"/>
            <a:ext cx="10960608" cy="916409"/>
          </a:xfrm>
        </p:spPr>
        <p:txBody>
          <a:bodyPr>
            <a:normAutofit/>
          </a:bodyPr>
          <a:lstStyle/>
          <a:p>
            <a:r>
              <a:rPr lang="en-GB" sz="5000" b="1" dirty="0" smtClean="0"/>
              <a:t>Q&amp;A</a:t>
            </a:r>
            <a:endParaRPr lang="en-GB" sz="5000" b="1" dirty="0"/>
          </a:p>
        </p:txBody>
      </p:sp>
    </p:spTree>
    <p:extLst>
      <p:ext uri="{BB962C8B-B14F-4D97-AF65-F5344CB8AC3E}">
        <p14:creationId xmlns:p14="http://schemas.microsoft.com/office/powerpoint/2010/main" val="40079231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528" y="1922484"/>
            <a:ext cx="10960608" cy="916409"/>
          </a:xfrm>
        </p:spPr>
        <p:txBody>
          <a:bodyPr>
            <a:normAutofit/>
          </a:bodyPr>
          <a:lstStyle/>
          <a:p>
            <a:r>
              <a:rPr lang="en-GB" sz="5000" b="1" dirty="0" smtClean="0"/>
              <a:t>Thank you</a:t>
            </a:r>
            <a:endParaRPr lang="en-GB" sz="5000" b="1" dirty="0"/>
          </a:p>
        </p:txBody>
      </p:sp>
    </p:spTree>
    <p:extLst>
      <p:ext uri="{BB962C8B-B14F-4D97-AF65-F5344CB8AC3E}">
        <p14:creationId xmlns:p14="http://schemas.microsoft.com/office/powerpoint/2010/main" val="1111508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1171574"/>
            <a:ext cx="10109200" cy="5686425"/>
          </a:xfrm>
          <a:prstGeom prst="rect">
            <a:avLst/>
          </a:prstGeom>
        </p:spPr>
      </p:pic>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1</a:t>
            </a:r>
            <a:endParaRPr lang="en-GB" sz="4000" dirty="0">
              <a:latin typeface="+mn-lt"/>
            </a:endParaRPr>
          </a:p>
        </p:txBody>
      </p:sp>
    </p:spTree>
    <p:extLst>
      <p:ext uri="{BB962C8B-B14F-4D97-AF65-F5344CB8AC3E}">
        <p14:creationId xmlns:p14="http://schemas.microsoft.com/office/powerpoint/2010/main" val="83103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2" y="1157288"/>
            <a:ext cx="10134597" cy="5700711"/>
          </a:xfrm>
          <a:prstGeom prst="rect">
            <a:avLst/>
          </a:prstGeom>
        </p:spPr>
      </p:pic>
      <p:sp>
        <p:nvSpPr>
          <p:cNvPr id="4"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a:t>
            </a:r>
            <a:r>
              <a:rPr lang="en-GB" sz="4000" dirty="0">
                <a:latin typeface="+mn-lt"/>
              </a:rPr>
              <a:t>2</a:t>
            </a:r>
          </a:p>
        </p:txBody>
      </p:sp>
    </p:spTree>
    <p:extLst>
      <p:ext uri="{BB962C8B-B14F-4D97-AF65-F5344CB8AC3E}">
        <p14:creationId xmlns:p14="http://schemas.microsoft.com/office/powerpoint/2010/main" val="822183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a:t/>
            </a:r>
            <a:br>
              <a:rPr lang="en-GB" sz="7200" dirty="0"/>
            </a:br>
            <a:r>
              <a:rPr lang="en-GB" dirty="0"/>
              <a:t>		</a:t>
            </a:r>
            <a:br>
              <a:rPr lang="en-GB" dirty="0"/>
            </a:br>
            <a:r>
              <a:rPr lang="en-GB" i="1" dirty="0"/>
              <a:t/>
            </a:r>
            <a:br>
              <a:rPr lang="en-GB" i="1" dirty="0"/>
            </a:br>
            <a:endParaRPr lang="en-GB" dirty="0"/>
          </a:p>
        </p:txBody>
      </p:sp>
      <p:sp>
        <p:nvSpPr>
          <p:cNvPr id="5" name="Title 4"/>
          <p:cNvSpPr>
            <a:spLocks noGrp="1"/>
          </p:cNvSpPr>
          <p:nvPr>
            <p:ph type="ctrTitle"/>
          </p:nvPr>
        </p:nvSpPr>
        <p:spPr>
          <a:xfrm>
            <a:off x="1461888" y="2038964"/>
            <a:ext cx="9144000" cy="2387600"/>
          </a:xfrm>
        </p:spPr>
        <p:txBody>
          <a:bodyPr>
            <a:normAutofit/>
          </a:bodyPr>
          <a:lstStyle/>
          <a:p>
            <a:r>
              <a:rPr lang="en-GB" sz="6700" dirty="0"/>
              <a:t>Labour Force Survey</a:t>
            </a:r>
            <a:r>
              <a:rPr lang="en-GB" dirty="0"/>
              <a:t/>
            </a:r>
            <a:br>
              <a:rPr lang="en-GB" dirty="0"/>
            </a:br>
            <a:endParaRPr lang="en-GB" dirty="0"/>
          </a:p>
        </p:txBody>
      </p:sp>
      <p:sp>
        <p:nvSpPr>
          <p:cNvPr id="6"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a:t/>
            </a:r>
            <a:br>
              <a:rPr lang="en-GB" sz="4300" dirty="0"/>
            </a:br>
            <a:r>
              <a:rPr lang="en-GB" sz="4300" dirty="0"/>
              <a:t>		</a:t>
            </a:r>
            <a:br>
              <a:rPr lang="en-GB" sz="4300" dirty="0"/>
            </a:br>
            <a:r>
              <a:rPr lang="en-GB" sz="4300" i="1" dirty="0"/>
              <a:t>Economic and Labour Market </a:t>
            </a:r>
          </a:p>
          <a:p>
            <a:r>
              <a:rPr lang="en-GB" sz="4300" i="1" dirty="0"/>
              <a:t>Statistics, Mark McFetridge</a:t>
            </a:r>
            <a:br>
              <a:rPr lang="en-GB" sz="4300" i="1" dirty="0"/>
            </a:br>
            <a:endParaRPr lang="en-GB" sz="4300" dirty="0"/>
          </a:p>
        </p:txBody>
      </p:sp>
    </p:spTree>
    <p:extLst>
      <p:ext uri="{BB962C8B-B14F-4D97-AF65-F5344CB8AC3E}">
        <p14:creationId xmlns:p14="http://schemas.microsoft.com/office/powerpoint/2010/main" val="4181109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NISRA Presentatio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804366A-9E0E-4957-BDAB-ACFB5DD12D55}" vid="{BC516DA1-97B9-493E-B8E4-1CD09F887AD1}"/>
    </a:ext>
  </a:extLst>
</a:theme>
</file>

<file path=ppt/theme/theme2.xml><?xml version="1.0" encoding="utf-8"?>
<a:theme xmlns:a="http://schemas.openxmlformats.org/drawingml/2006/main" name="1_NISRA Presentatio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804366A-9E0E-4957-BDAB-ACFB5DD12D55}" vid="{BC516DA1-97B9-493E-B8E4-1CD09F887A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NISRA Presentation Template</Template>
  <TotalTime>5651</TotalTime>
  <Words>2298</Words>
  <Application>Microsoft Office PowerPoint</Application>
  <PresentationFormat>Widescreen</PresentationFormat>
  <Paragraphs>564</Paragraphs>
  <Slides>65</Slides>
  <Notes>64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Calibri</vt:lpstr>
      <vt:lpstr>Calibri Light</vt:lpstr>
      <vt:lpstr>Cambria</vt:lpstr>
      <vt:lpstr>Frutiger Roman</vt:lpstr>
      <vt:lpstr>Segoe UI Semibold</vt:lpstr>
      <vt:lpstr>Times New Roman</vt:lpstr>
      <vt:lpstr>Wingdings</vt:lpstr>
      <vt:lpstr>NISRA Presentation Template</vt:lpstr>
      <vt:lpstr>1_NISRA Presentation Template</vt:lpstr>
      <vt:lpstr>     Labour Market Statistics User Group</vt:lpstr>
      <vt:lpstr>Official Statistics and User Engagement</vt:lpstr>
      <vt:lpstr>Examples of engagement</vt:lpstr>
      <vt:lpstr>Aim of today’s meeting</vt:lpstr>
      <vt:lpstr>Agenda</vt:lpstr>
      <vt:lpstr>Help us shape Labour Market Statistics</vt:lpstr>
      <vt:lpstr>Mentimeter results – question 1</vt:lpstr>
      <vt:lpstr>Mentimeter results – question 2</vt:lpstr>
      <vt:lpstr>Labour Force Survey </vt:lpstr>
      <vt:lpstr>PowerPoint Presentation</vt:lpstr>
      <vt:lpstr>You Asked – We Did</vt:lpstr>
      <vt:lpstr>You Asked – We Did</vt:lpstr>
      <vt:lpstr>Data Processing</vt:lpstr>
      <vt:lpstr>PowerPoint Presentation</vt:lpstr>
      <vt:lpstr>Labour Market Report (LMR)</vt:lpstr>
      <vt:lpstr>Labour Market Report (LMR) Development</vt:lpstr>
      <vt:lpstr>LMR – Change of Format</vt:lpstr>
      <vt:lpstr>Mentimeter results – question 3</vt:lpstr>
      <vt:lpstr>Mentimeter results – question 3 </vt:lpstr>
      <vt:lpstr>Mentimeter results – question 3 </vt:lpstr>
      <vt:lpstr>LMR – Change of Format</vt:lpstr>
      <vt:lpstr>New questions</vt:lpstr>
      <vt:lpstr>Plans for the future</vt:lpstr>
      <vt:lpstr>Mentimeter results – question 4 </vt:lpstr>
      <vt:lpstr>Mentimeter results – question 4 </vt:lpstr>
      <vt:lpstr>Mentimeter results – question 4 </vt:lpstr>
      <vt:lpstr>Census Outputs</vt:lpstr>
      <vt:lpstr>Earnings  Annual Survey of Hours and Earnings (ASHE)  </vt:lpstr>
      <vt:lpstr>Meet the team: Earnings</vt:lpstr>
      <vt:lpstr>PowerPoint Presentation</vt:lpstr>
      <vt:lpstr>PowerPoint Presentation</vt:lpstr>
      <vt:lpstr>You asked - we did…</vt:lpstr>
      <vt:lpstr>PowerPoint Presentation</vt:lpstr>
      <vt:lpstr>PowerPoint Presentation</vt:lpstr>
      <vt:lpstr>PowerPoint Presentation</vt:lpstr>
      <vt:lpstr>Mentimeter results – question 5 </vt:lpstr>
      <vt:lpstr>Mentimeter results – question 6 </vt:lpstr>
      <vt:lpstr>Mentimeter results – question 6 </vt:lpstr>
      <vt:lpstr>Mentimeter results – question 6 </vt:lpstr>
      <vt:lpstr>      Business Register and Employment Survey  (BRES)   </vt:lpstr>
      <vt:lpstr>PowerPoint Presentation</vt:lpstr>
      <vt:lpstr>IDBR &amp; BRES Difference</vt:lpstr>
      <vt:lpstr>BRES Survey Cycle</vt:lpstr>
      <vt:lpstr>New PxStat Site</vt:lpstr>
      <vt:lpstr>PowerPoint Presentation</vt:lpstr>
      <vt:lpstr>You Asked - We Did</vt:lpstr>
      <vt:lpstr>Developments </vt:lpstr>
      <vt:lpstr>Mentimeter results – question 7 </vt:lpstr>
      <vt:lpstr>We are proposing to change the way in which the margin of error is presented in the BRES output.  Are you content with the proposed changes?  </vt:lpstr>
      <vt:lpstr>Mentimeter results – question 8 </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You Asked – We Did</vt:lpstr>
      <vt:lpstr>You Asked – We Did</vt:lpstr>
      <vt:lpstr>You Asked – We Did</vt:lpstr>
      <vt:lpstr>You Asked – We Did</vt:lpstr>
      <vt:lpstr>You Asked – We Did</vt:lpstr>
      <vt:lpstr>HMRC PAYE Real Time Information (RTI)</vt:lpstr>
      <vt:lpstr>Quarterly Employment Survey (QES)</vt:lpstr>
      <vt:lpstr>Q&amp;A</vt:lpstr>
      <vt:lpstr>Thank you</vt:lpstr>
    </vt:vector>
  </TitlesOfParts>
  <Company>IT Assist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NISRA Presentation</dc:title>
  <dc:creator>Kathryn Kavanagh</dc:creator>
  <cp:lastModifiedBy>Kerr, Ciaran (DoF)</cp:lastModifiedBy>
  <cp:revision>564</cp:revision>
  <cp:lastPrinted>2022-09-28T08:06:59Z</cp:lastPrinted>
  <dcterms:created xsi:type="dcterms:W3CDTF">2017-05-18T13:08:57Z</dcterms:created>
  <dcterms:modified xsi:type="dcterms:W3CDTF">2022-10-10T14:01:19Z</dcterms:modified>
</cp:coreProperties>
</file>